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8"/>
  </p:notesMasterIdLst>
  <p:sldIdLst>
    <p:sldId id="256" r:id="rId3"/>
    <p:sldId id="258" r:id="rId4"/>
    <p:sldId id="257" r:id="rId5"/>
    <p:sldId id="270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71" r:id="rId15"/>
    <p:sldId id="261" r:id="rId16"/>
    <p:sldId id="269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3951" autoAdjust="0"/>
  </p:normalViewPr>
  <p:slideViewPr>
    <p:cSldViewPr>
      <p:cViewPr varScale="1">
        <p:scale>
          <a:sx n="93" d="100"/>
          <a:sy n="93" d="100"/>
        </p:scale>
        <p:origin x="220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3B7D7-998E-45E5-86C5-21CD301B6327}" type="datetimeFigureOut">
              <a:rPr lang="zh-TW" altLang="en-US" smtClean="0"/>
              <a:t>2018/5/21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D8BCE-B95C-4E41-B7C6-7942E12BA8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722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75" tIns="47825" rIns="95675" bIns="47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120%- 根據隨機、盲目研究VisualDx改善診斷準確率高達120%  (而根據中國醫藥大學發表在BMJ的研究，提高了18%的診斷準確率)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97%- 使用過VisualDx的醫師，97%信賴使用VisualDx改善point of care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26分鐘- 臨床人員使用VisualDx於工作中，每天可以省下26分鐘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2,800+- 資料庫收錄2,800+疾病 (其中1,500+疾病 full write ups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40,000+-收錄超過40,000+疾病影像或是臨床治療導引圖、臨床陷阱示意圖等等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75" tIns="47825" rIns="95675" bIns="478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75" tIns="47825" rIns="95675" bIns="47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Malaria 瘧疾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75" tIns="47825" rIns="95675" bIns="478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brick &amp; window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WOL080226_103_sml"/>
          <p:cNvPicPr>
            <a:picLocks noChangeAspect="1" noChangeArrowheads="1"/>
          </p:cNvPicPr>
          <p:nvPr/>
        </p:nvPicPr>
        <p:blipFill>
          <a:blip r:embed="rId3" cstate="print"/>
          <a:srcRect l="8490" t="24579" r="6244" b="10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/>
          </p:cNvSpPr>
          <p:nvPr/>
        </p:nvSpPr>
        <p:spPr bwMode="auto">
          <a:xfrm>
            <a:off x="1835696" y="836712"/>
            <a:ext cx="5179219" cy="2589609"/>
          </a:xfrm>
          <a:prstGeom prst="rect">
            <a:avLst/>
          </a:prstGeom>
          <a:solidFill>
            <a:srgbClr val="FFFFFF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10" name="Rectangle 6"/>
          <p:cNvSpPr>
            <a:spLocks/>
          </p:cNvSpPr>
          <p:nvPr/>
        </p:nvSpPr>
        <p:spPr bwMode="auto">
          <a:xfrm>
            <a:off x="4425305" y="3426321"/>
            <a:ext cx="2589609" cy="2589609"/>
          </a:xfrm>
          <a:prstGeom prst="rect">
            <a:avLst/>
          </a:prstGeom>
          <a:solidFill>
            <a:srgbClr val="0070C0">
              <a:alpha val="90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4416375" y="960612"/>
            <a:ext cx="0" cy="2367483"/>
          </a:xfrm>
          <a:prstGeom prst="line">
            <a:avLst/>
          </a:prstGeom>
          <a:noFill/>
          <a:ln w="12700">
            <a:solidFill>
              <a:schemeClr val="accent1">
                <a:alpha val="50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0" y="980729"/>
            <a:ext cx="2304256" cy="1512167"/>
          </a:xfrm>
        </p:spPr>
        <p:txBody>
          <a:bodyPr lIns="0" tIns="0" rIns="0" bIns="0"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572000" y="3501008"/>
            <a:ext cx="2304256" cy="237626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nl-NL" dirty="0"/>
          </a:p>
        </p:txBody>
      </p:sp>
      <p:sp>
        <p:nvSpPr>
          <p:cNvPr id="8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4572000" y="2987174"/>
            <a:ext cx="2304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2DDC8-083A-4F56-A0EF-175F6E5FAE77}" type="datetimeFigureOut">
              <a:rPr lang="zh-TW" altLang="en-US" smtClean="0"/>
              <a:t>2018/5/21</a:t>
            </a:fld>
            <a:endParaRPr lang="zh-TW" altLang="en-US"/>
          </a:p>
        </p:txBody>
      </p:sp>
      <p:sp>
        <p:nvSpPr>
          <p:cNvPr id="14" name="Tijdelijke aanduiding voor datum 6"/>
          <p:cNvSpPr txBox="1">
            <a:spLocks/>
          </p:cNvSpPr>
          <p:nvPr/>
        </p:nvSpPr>
        <p:spPr>
          <a:xfrm>
            <a:off x="1979712" y="2564904"/>
            <a:ext cx="2304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564905"/>
            <a:ext cx="2304256" cy="396044"/>
          </a:xfrm>
        </p:spPr>
        <p:txBody>
          <a:bodyPr bIns="0" anchor="ctr" anchorCtr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200" b="1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200"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200" b="1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Presenter</a:t>
            </a:r>
            <a:endParaRPr lang="en-US"/>
          </a:p>
        </p:txBody>
      </p:sp>
      <p:pic>
        <p:nvPicPr>
          <p:cNvPr id="17" name="Picture 16" descr="WKH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66" y="2929464"/>
            <a:ext cx="1752600" cy="427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_brick &amp; window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WOL080226_103_sml"/>
          <p:cNvPicPr>
            <a:picLocks noChangeAspect="1" noChangeArrowheads="1"/>
          </p:cNvPicPr>
          <p:nvPr/>
        </p:nvPicPr>
        <p:blipFill>
          <a:blip r:embed="rId3" cstate="print"/>
          <a:srcRect l="8490" t="24579" r="6244" b="10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/>
          </p:cNvSpPr>
          <p:nvPr/>
        </p:nvSpPr>
        <p:spPr bwMode="auto">
          <a:xfrm>
            <a:off x="1835696" y="836712"/>
            <a:ext cx="5179219" cy="2589609"/>
          </a:xfrm>
          <a:prstGeom prst="rect">
            <a:avLst/>
          </a:prstGeom>
          <a:solidFill>
            <a:srgbClr val="FFFFFF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10" name="Rectangle 6"/>
          <p:cNvSpPr>
            <a:spLocks/>
          </p:cNvSpPr>
          <p:nvPr/>
        </p:nvSpPr>
        <p:spPr bwMode="auto">
          <a:xfrm>
            <a:off x="4425305" y="3426321"/>
            <a:ext cx="2589609" cy="2589609"/>
          </a:xfrm>
          <a:prstGeom prst="rect">
            <a:avLst/>
          </a:prstGeom>
          <a:solidFill>
            <a:srgbClr val="0070C0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4416375" y="960612"/>
            <a:ext cx="0" cy="2367483"/>
          </a:xfrm>
          <a:prstGeom prst="line">
            <a:avLst/>
          </a:prstGeom>
          <a:noFill/>
          <a:ln w="12700">
            <a:solidFill>
              <a:schemeClr val="accent1">
                <a:alpha val="50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0" y="980729"/>
            <a:ext cx="2304256" cy="1512167"/>
          </a:xfrm>
        </p:spPr>
        <p:txBody>
          <a:bodyPr lIns="0" tIns="0" rIns="0" bIns="0"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572000" y="3501008"/>
            <a:ext cx="2304256" cy="237626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nl-NL" dirty="0"/>
          </a:p>
        </p:txBody>
      </p:sp>
      <p:sp>
        <p:nvSpPr>
          <p:cNvPr id="8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4572000" y="2987174"/>
            <a:ext cx="2304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2DDC8-083A-4F56-A0EF-175F6E5FAE77}" type="datetimeFigureOut">
              <a:rPr lang="zh-TW" altLang="en-US" smtClean="0"/>
              <a:t>2018/5/21</a:t>
            </a:fld>
            <a:endParaRPr lang="zh-TW" altLang="en-US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564905"/>
            <a:ext cx="2304256" cy="396044"/>
          </a:xfrm>
        </p:spPr>
        <p:txBody>
          <a:bodyPr bIns="0" anchor="ctr" anchorCtr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200" b="1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200"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200" b="1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Presenter</a:t>
            </a:r>
            <a:endParaRPr lang="en-US"/>
          </a:p>
        </p:txBody>
      </p:sp>
      <p:pic>
        <p:nvPicPr>
          <p:cNvPr id="14" name="Picture 13" descr="WKH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66" y="2929464"/>
            <a:ext cx="1752600" cy="427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921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41773" cy="838200"/>
          </a:xfrm>
          <a:noFill/>
          <a:ln w="12700" cmpd="dbl">
            <a:noFill/>
          </a:ln>
        </p:spPr>
        <p:txBody>
          <a:bodyPr/>
          <a:lstStyle>
            <a:lvl1pPr marL="0" indent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05775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37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5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1560" y="4149080"/>
            <a:ext cx="2133600" cy="1295400"/>
          </a:xfrm>
        </p:spPr>
        <p:txBody>
          <a:bodyPr lIns="91440" anchor="b"/>
          <a:lstStyle>
            <a:lvl1pPr marL="0" indent="0">
              <a:buFontTx/>
              <a:buNone/>
              <a:defRPr b="1" baseline="2000"/>
            </a:lvl1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62DDC8-083A-4F56-A0EF-175F6E5FAE77}" type="datetimeFigureOut">
              <a:rPr lang="zh-TW" altLang="en-US" smtClean="0"/>
              <a:t>2018/5/21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4D02CB-9176-4CAB-A192-C779D9879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1403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兩項物件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28651" y="0"/>
            <a:ext cx="78867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  <a:defRPr sz="44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28650" y="1079999"/>
            <a:ext cx="38862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29150" y="1079999"/>
            <a:ext cx="38862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28650" y="6300000"/>
            <a:ext cx="2057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2867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vertical bri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733" y="908720"/>
            <a:ext cx="2378075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178550"/>
            <a:ext cx="9144000" cy="685800"/>
          </a:xfrm>
          <a:prstGeom prst="rect">
            <a:avLst/>
          </a:prstGeom>
          <a:gradFill rotWithShape="0">
            <a:gsLst>
              <a:gs pos="65000">
                <a:schemeClr val="bg1">
                  <a:alpha val="31000"/>
                </a:schemeClr>
              </a:gs>
              <a:gs pos="100000">
                <a:schemeClr val="bg1">
                  <a:gamma/>
                  <a:tint val="15686"/>
                  <a:invGamma/>
                  <a:alpha val="89999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chemeClr val="tx1"/>
              </a:solidFill>
              <a:latin typeface="Arial" charset="0"/>
              <a:ea typeface="+mn-ea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0" y="6172200"/>
            <a:ext cx="9144000" cy="0"/>
          </a:xfrm>
          <a:prstGeom prst="line">
            <a:avLst/>
          </a:prstGeom>
          <a:noFill/>
          <a:ln w="76200">
            <a:solidFill>
              <a:srgbClr val="0768A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chemeClr val="tx1"/>
              </a:solidFill>
              <a:latin typeface="Arial" charset="0"/>
              <a:ea typeface="+mn-ea"/>
            </a:endParaRPr>
          </a:p>
        </p:txBody>
      </p:sp>
      <p:pic>
        <p:nvPicPr>
          <p:cNvPr id="8" name="Picture 13" descr="people_ppt_cov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743325"/>
            <a:ext cx="58674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135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1560" y="4149080"/>
            <a:ext cx="2133600" cy="1295400"/>
          </a:xfrm>
        </p:spPr>
        <p:txBody>
          <a:bodyPr lIns="91440" anchor="b"/>
          <a:lstStyle>
            <a:lvl1pPr marL="0" indent="0">
              <a:buFontTx/>
              <a:buNone/>
              <a:defRPr b="1" baseline="2000"/>
            </a:lvl1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384175" y="1217612"/>
            <a:ext cx="8458200" cy="1588"/>
          </a:xfrm>
          <a:prstGeom prst="line">
            <a:avLst/>
          </a:prstGeom>
          <a:ln w="63500">
            <a:solidFill>
              <a:srgbClr val="076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27" y="209550"/>
            <a:ext cx="8641773" cy="933450"/>
          </a:xfrm>
          <a:noFill/>
          <a:ln w="12700" cmpd="dbl">
            <a:noFill/>
          </a:ln>
        </p:spPr>
        <p:txBody>
          <a:bodyPr/>
          <a:lstStyle>
            <a:lvl1pPr marL="0" indent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pic>
        <p:nvPicPr>
          <p:cNvPr id="3" name="Picture 35" descr="nurse_on_ph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267200"/>
            <a:ext cx="2209800" cy="14700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" name="Picture 40" descr="6_research_in_greenhouse_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572000"/>
            <a:ext cx="2057400" cy="15446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Picture 42" descr="10_male_dr_in_motion_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895600"/>
            <a:ext cx="2054225" cy="15414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8625" y="1524000"/>
            <a:ext cx="8105775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84175" y="1217612"/>
            <a:ext cx="8458200" cy="1588"/>
          </a:xfrm>
          <a:prstGeom prst="line">
            <a:avLst/>
          </a:prstGeom>
          <a:ln w="63500">
            <a:solidFill>
              <a:srgbClr val="076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490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WOL080226_103_sml"/>
          <p:cNvPicPr>
            <a:picLocks noChangeAspect="1" noChangeArrowheads="1"/>
          </p:cNvPicPr>
          <p:nvPr/>
        </p:nvPicPr>
        <p:blipFill>
          <a:blip r:embed="rId3" cstate="print"/>
          <a:srcRect l="8490" t="24579" r="6244" b="10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>
            <a:spLocks/>
          </p:cNvSpPr>
          <p:nvPr/>
        </p:nvSpPr>
        <p:spPr bwMode="auto">
          <a:xfrm>
            <a:off x="1835696" y="836712"/>
            <a:ext cx="2589609" cy="2589609"/>
          </a:xfrm>
          <a:prstGeom prst="rect">
            <a:avLst/>
          </a:prstGeom>
          <a:solidFill>
            <a:srgbClr val="0070C0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411760" y="1268760"/>
            <a:ext cx="4464495" cy="1656185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nl-NL" dirty="0"/>
          </a:p>
        </p:txBody>
      </p:sp>
      <p:pic>
        <p:nvPicPr>
          <p:cNvPr id="16" name="Picture 15" descr="WKHLogo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384175" y="1217612"/>
            <a:ext cx="8458200" cy="1588"/>
          </a:xfrm>
          <a:prstGeom prst="line">
            <a:avLst/>
          </a:prstGeom>
          <a:ln w="63500">
            <a:solidFill>
              <a:srgbClr val="076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27" y="209550"/>
            <a:ext cx="8641773" cy="933450"/>
          </a:xfrm>
          <a:noFill/>
          <a:ln w="12700" cmpd="dbl">
            <a:noFill/>
          </a:ln>
        </p:spPr>
        <p:txBody>
          <a:bodyPr/>
          <a:lstStyle>
            <a:lvl1pPr marL="0" indent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5" name="Picture 8" descr="training_man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 l="5479" t="117" r="24658"/>
          <a:stretch>
            <a:fillRect/>
          </a:stretch>
        </p:blipFill>
        <p:spPr bwMode="auto">
          <a:xfrm>
            <a:off x="6021388" y="4038600"/>
            <a:ext cx="3122612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176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pic>
        <p:nvPicPr>
          <p:cNvPr id="3" name="Picture 7" descr="grad_stud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419600"/>
            <a:ext cx="2209800" cy="15160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" name="Picture 8" descr="chesmist_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362200"/>
            <a:ext cx="1981200" cy="14859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428625" y="1524000"/>
            <a:ext cx="6200775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6" name="Straight Connector 6"/>
          <p:cNvCxnSpPr/>
          <p:nvPr/>
        </p:nvCxnSpPr>
        <p:spPr>
          <a:xfrm>
            <a:off x="384175" y="1217612"/>
            <a:ext cx="8458200" cy="1588"/>
          </a:xfrm>
          <a:prstGeom prst="line">
            <a:avLst/>
          </a:prstGeom>
          <a:ln w="63500">
            <a:solidFill>
              <a:srgbClr val="076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572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524000"/>
            <a:ext cx="4111625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575" y="15240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cxnSp>
        <p:nvCxnSpPr>
          <p:cNvPr id="5" name="Straight Connector 6"/>
          <p:cNvCxnSpPr/>
          <p:nvPr/>
        </p:nvCxnSpPr>
        <p:spPr>
          <a:xfrm>
            <a:off x="384175" y="1217612"/>
            <a:ext cx="8458200" cy="1588"/>
          </a:xfrm>
          <a:prstGeom prst="line">
            <a:avLst/>
          </a:prstGeom>
          <a:ln w="63500">
            <a:solidFill>
              <a:srgbClr val="076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10" name="Straight Connector 6"/>
          <p:cNvCxnSpPr/>
          <p:nvPr/>
        </p:nvCxnSpPr>
        <p:spPr>
          <a:xfrm>
            <a:off x="384175" y="1217612"/>
            <a:ext cx="2968625" cy="0"/>
          </a:xfrm>
          <a:prstGeom prst="line">
            <a:avLst/>
          </a:prstGeom>
          <a:ln w="63500">
            <a:solidFill>
              <a:srgbClr val="076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sition_blu_sqrs_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505200"/>
            <a:ext cx="7314286" cy="660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Image selection</a:t>
            </a:r>
            <a:endParaRPr lang="en-US" dirty="0"/>
          </a:p>
        </p:txBody>
      </p:sp>
      <p:pic>
        <p:nvPicPr>
          <p:cNvPr id="3" name="Picture 35" descr="nurse_on_ph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267200"/>
            <a:ext cx="2209800" cy="14700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" name="Picture 40" descr="6_research_in_greenhouse_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572000"/>
            <a:ext cx="2057400" cy="15446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Picture 42" descr="10_male_dr_in_motion_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895600"/>
            <a:ext cx="2054225" cy="15414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" name="Picture 7" descr="grad_stud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267200"/>
            <a:ext cx="2209800" cy="15160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8" descr="chesmist_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2209800"/>
            <a:ext cx="1981200" cy="14859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" name="Picture 8" descr="training_man"/>
          <p:cNvPicPr>
            <a:picLocks noChangeAspect="1" noChangeArrowheads="1"/>
          </p:cNvPicPr>
          <p:nvPr/>
        </p:nvPicPr>
        <p:blipFill>
          <a:blip r:embed="rId7" cstate="print">
            <a:lum contrast="-6000"/>
          </a:blip>
          <a:srcRect l="5479" t="117" r="24658"/>
          <a:stretch>
            <a:fillRect/>
          </a:stretch>
        </p:blipFill>
        <p:spPr bwMode="auto">
          <a:xfrm>
            <a:off x="3810000" y="1905000"/>
            <a:ext cx="2358448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ne_flower_black_72_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1588"/>
            <a:ext cx="913606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962400"/>
            <a:ext cx="5334000" cy="2209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smtClean="0">
                <a:solidFill>
                  <a:schemeClr val="bg1"/>
                </a:solidFill>
              </a:rPr>
              <a:t>Thank</a:t>
            </a:r>
            <a:r>
              <a:rPr lang="en-US" sz="4000" i="1" baseline="0" dirty="0" smtClean="0">
                <a:solidFill>
                  <a:schemeClr val="bg1"/>
                </a:solidFill>
              </a:rPr>
              <a:t> you.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6AE0C6-D722-4C94-B3F2-CC1BC6B6281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5340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467544" y="224644"/>
            <a:ext cx="8208000" cy="5040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2"/>
          </p:nvPr>
        </p:nvSpPr>
        <p:spPr>
          <a:xfrm>
            <a:off x="467544" y="1412776"/>
            <a:ext cx="8208000" cy="477922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SzPct val="90000"/>
              <a:buFontTx/>
              <a:buNone/>
              <a:defRPr sz="1800" b="0" i="1">
                <a:solidFill>
                  <a:srgbClr val="757575"/>
                </a:solidFill>
              </a:defRPr>
            </a:lvl1pPr>
            <a:lvl2pPr>
              <a:buFontTx/>
              <a:buNone/>
              <a:defRPr sz="2000"/>
            </a:lvl2pPr>
            <a:lvl3pPr>
              <a:buFontTx/>
              <a:buNone/>
              <a:defRPr sz="2000"/>
            </a:lvl3pPr>
            <a:lvl4pPr>
              <a:buFontTx/>
              <a:buNone/>
              <a:defRPr sz="2000"/>
            </a:lvl4pPr>
            <a:lvl5pPr>
              <a:buFontTx/>
              <a:buNone/>
              <a:defRPr sz="20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088" y="764644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pic>
        <p:nvPicPr>
          <p:cNvPr id="13" name="Picture 12" descr="WKHLog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WKHLog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8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jdelijke aanduiding voor tekst 2"/>
          <p:cNvSpPr>
            <a:spLocks noGrp="1"/>
          </p:cNvSpPr>
          <p:nvPr>
            <p:ph idx="1"/>
          </p:nvPr>
        </p:nvSpPr>
        <p:spPr>
          <a:xfrm>
            <a:off x="468000" y="1412776"/>
            <a:ext cx="8208000" cy="48152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563" indent="-182563">
              <a:spcBef>
                <a:spcPts val="432"/>
              </a:spcBef>
              <a:buFont typeface="Wingdings" pitchFamily="2" charset="2"/>
              <a:buChar char="§"/>
              <a:defRPr sz="2800"/>
            </a:lvl1pPr>
            <a:lvl2pPr marL="358775" indent="-176213">
              <a:spcBef>
                <a:spcPts val="432"/>
              </a:spcBef>
              <a:buFont typeface="Trebuchet MS" pitchFamily="34" charset="0"/>
              <a:buChar char="–"/>
              <a:defRPr sz="2400"/>
            </a:lvl2pPr>
            <a:lvl3pPr marL="541338" indent="-182563">
              <a:spcBef>
                <a:spcPts val="432"/>
              </a:spcBef>
              <a:buFont typeface="Wingdings" pitchFamily="2" charset="2"/>
              <a:buChar char="§"/>
              <a:defRPr sz="2000"/>
            </a:lvl3pPr>
            <a:lvl4pPr marL="717550" indent="-176213">
              <a:spcBef>
                <a:spcPts val="432"/>
              </a:spcBef>
              <a:buFont typeface="Trebuchet MS" pitchFamily="34" charset="0"/>
              <a:buChar char="–"/>
              <a:defRPr sz="1800"/>
            </a:lvl4pPr>
            <a:lvl5pPr marL="900113" indent="-182563">
              <a:spcBef>
                <a:spcPts val="432"/>
              </a:spcBef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nl-NL" dirty="0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467544" y="224644"/>
            <a:ext cx="8208000" cy="5040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088" y="764644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pic>
        <p:nvPicPr>
          <p:cNvPr id="14" name="Picture 13" descr="WKHLog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000" y="1412776"/>
            <a:ext cx="3996000" cy="4815224"/>
          </a:xfrm>
        </p:spPr>
        <p:txBody>
          <a:bodyPr lIns="0" tIns="0" rIns="0" bIns="0">
            <a:noAutofit/>
          </a:bodyPr>
          <a:lstStyle>
            <a:lvl1pPr>
              <a:buSzPct val="100000"/>
              <a:buFont typeface="Wingdings" pitchFamily="2" charset="2"/>
              <a:buChar char="§"/>
              <a:defRPr sz="1600" b="0"/>
            </a:lvl1pPr>
            <a:lvl2pPr>
              <a:buSzPct val="90000"/>
              <a:buFont typeface="Trebuchet MS" pitchFamily="34" charset="0"/>
              <a:buChar char="–"/>
              <a:defRPr sz="1400"/>
            </a:lvl2pPr>
            <a:lvl3pPr>
              <a:buSzPct val="100000"/>
              <a:buFont typeface="Wingdings" pitchFamily="2" charset="2"/>
              <a:buChar char="§"/>
              <a:defRPr sz="1200"/>
            </a:lvl3pPr>
            <a:lvl4pPr>
              <a:buSzPct val="90000"/>
              <a:buFont typeface="Trebuchet MS" pitchFamily="34" charset="0"/>
              <a:buChar char="–"/>
              <a:defRPr sz="1200"/>
            </a:lvl4pPr>
            <a:lvl5pPr>
              <a:buSzPct val="100000"/>
              <a:buFont typeface="Wingdings" pitchFamily="2" charset="2"/>
              <a:buChar char="§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0000" y="1412776"/>
            <a:ext cx="3996000" cy="4815224"/>
          </a:xfrm>
        </p:spPr>
        <p:txBody>
          <a:bodyPr bIns="0"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600" b="0"/>
            </a:lvl1pPr>
            <a:lvl2pPr>
              <a:buSzPct val="90000"/>
              <a:buFont typeface="Trebuchet MS" pitchFamily="34" charset="0"/>
              <a:buChar char="–"/>
              <a:defRPr sz="1400"/>
            </a:lvl2pPr>
            <a:lvl3pPr>
              <a:buSzPct val="100000"/>
              <a:buFont typeface="Wingdings" pitchFamily="2" charset="2"/>
              <a:buChar char="§"/>
              <a:defRPr sz="1200"/>
            </a:lvl3pPr>
            <a:lvl4pPr>
              <a:buSzPct val="90000"/>
              <a:buFont typeface="Trebuchet MS" pitchFamily="34" charset="0"/>
              <a:buChar char="–"/>
              <a:defRPr sz="1200"/>
            </a:lvl4pPr>
            <a:lvl5pPr>
              <a:buSzPct val="100000"/>
              <a:buFont typeface="Wingdings" pitchFamily="2" charset="2"/>
              <a:buChar char="§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468000" y="224644"/>
            <a:ext cx="8208000" cy="5040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544" y="764644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pic>
        <p:nvPicPr>
          <p:cNvPr id="15" name="Picture 14" descr="WKHLog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grafiek 4"/>
          <p:cNvSpPr>
            <a:spLocks noGrp="1"/>
          </p:cNvSpPr>
          <p:nvPr>
            <p:ph type="chart" sz="quarter" idx="11"/>
          </p:nvPr>
        </p:nvSpPr>
        <p:spPr>
          <a:xfrm>
            <a:off x="468000" y="1412776"/>
            <a:ext cx="8208000" cy="4815224"/>
          </a:xfrm>
        </p:spPr>
        <p:txBody>
          <a:bodyPr bIns="0"/>
          <a:lstStyle/>
          <a:p>
            <a:r>
              <a:rPr lang="zh-TW" altLang="en-US" smtClean="0"/>
              <a:t>按一下圖示以新增圖表</a:t>
            </a:r>
            <a:endParaRPr lang="nl-NL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544" y="764644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pic>
        <p:nvPicPr>
          <p:cNvPr id="14" name="Picture 13" descr="WKHLog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68000" y="1412776"/>
            <a:ext cx="8208000" cy="4815224"/>
          </a:xfrm>
        </p:spPr>
        <p:txBody>
          <a:bodyPr bIns="0"/>
          <a:lstStyle/>
          <a:p>
            <a:r>
              <a:rPr lang="zh-TW" altLang="en-US" smtClean="0"/>
              <a:t>按一下圖示以新增表格</a:t>
            </a:r>
            <a:endParaRPr lang="nl-NL" dirty="0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5"/>
          </p:nvPr>
        </p:nvSpPr>
        <p:spPr>
          <a:xfrm>
            <a:off x="468000" y="224644"/>
            <a:ext cx="8208000" cy="5040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544" y="764644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pic>
        <p:nvPicPr>
          <p:cNvPr id="14" name="Picture 13" descr="WKHLog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/>
          <p:cNvSpPr>
            <a:spLocks noGrp="1"/>
          </p:cNvSpPr>
          <p:nvPr>
            <p:ph type="body" sz="quarter" idx="15"/>
          </p:nvPr>
        </p:nvSpPr>
        <p:spPr>
          <a:xfrm>
            <a:off x="467544" y="224644"/>
            <a:ext cx="8208000" cy="5040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088" y="764644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Tijdelijke aanduiding voor SmartArt 15"/>
          <p:cNvSpPr>
            <a:spLocks noGrp="1"/>
          </p:cNvSpPr>
          <p:nvPr>
            <p:ph type="dgm" sz="quarter" idx="18"/>
          </p:nvPr>
        </p:nvSpPr>
        <p:spPr>
          <a:xfrm>
            <a:off x="467544" y="1412776"/>
            <a:ext cx="8208912" cy="4895949"/>
          </a:xfrm>
        </p:spPr>
        <p:txBody>
          <a:bodyPr/>
          <a:lstStyle/>
          <a:p>
            <a:r>
              <a:rPr lang="zh-TW" altLang="en-US" smtClean="0"/>
              <a:t>按一下圖示以新增 </a:t>
            </a:r>
            <a:r>
              <a:rPr lang="en-US" altLang="zh-TW" smtClean="0"/>
              <a:t>SmartArt </a:t>
            </a:r>
            <a:r>
              <a:rPr lang="zh-TW" altLang="en-US" smtClean="0"/>
              <a:t>圖形</a:t>
            </a:r>
            <a:endParaRPr lang="nl-NL"/>
          </a:p>
        </p:txBody>
      </p:sp>
      <p:pic>
        <p:nvPicPr>
          <p:cNvPr id="11" name="Picture 10" descr="WKHLog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theme" Target="../theme/theme2.xml"/><Relationship Id="rId15" Type="http://schemas.openxmlformats.org/officeDocument/2006/relationships/image" Target="../media/image6.gif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000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err="1" smtClean="0"/>
              <a:t>Heading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8000" y="1232756"/>
            <a:ext cx="8208000" cy="499524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nl-NL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84263" y="6253163"/>
            <a:ext cx="1841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47474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90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720000" rtl="0" eaLnBrk="1" latinLnBrk="0" hangingPunct="1">
        <a:spcBef>
          <a:spcPct val="20000"/>
        </a:spcBef>
        <a:buClr>
          <a:schemeClr val="accent1"/>
        </a:buClr>
        <a:buSzPct val="100000"/>
        <a:buFont typeface="Wingdings" pitchFamily="2" charset="2"/>
        <a:buChar char="§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defTabSz="914400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2563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6213" algn="l" defTabSz="914400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113" indent="-182563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09550"/>
            <a:ext cx="8410575" cy="1085850"/>
          </a:xfrm>
          <a:prstGeom prst="rect">
            <a:avLst/>
          </a:prstGeom>
          <a:noFill/>
          <a:ln w="635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524000"/>
            <a:ext cx="8105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40324" name="Line 4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9525">
            <a:solidFill>
              <a:srgbClr val="5698C5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1200" dirty="0">
              <a:ea typeface="+mn-ea"/>
            </a:endParaRPr>
          </a:p>
        </p:txBody>
      </p:sp>
      <p:pic>
        <p:nvPicPr>
          <p:cNvPr id="8" name="Picture 7" descr="WKH_OVID_LOGO_R_500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1000" y="6367272"/>
            <a:ext cx="2590800" cy="414528"/>
          </a:xfrm>
          <a:prstGeom prst="rect">
            <a:avLst/>
          </a:prstGeom>
        </p:spPr>
      </p:pic>
      <p:pic>
        <p:nvPicPr>
          <p:cNvPr id="7" name="Picture 10" descr="WKH_OSP 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40352" y="6381328"/>
            <a:ext cx="1080120" cy="37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84263" y="6253163"/>
            <a:ext cx="1841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47474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+mj-lt"/>
          <a:ea typeface="+mj-ea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600"/>
        </a:spcAft>
        <a:buChar char="•"/>
        <a:defRPr sz="2400">
          <a:solidFill>
            <a:srgbClr val="0768A9"/>
          </a:solidFill>
          <a:latin typeface="+mn-lt"/>
          <a:ea typeface="+mn-ea"/>
          <a:cs typeface="ＭＳ Ｐゴシック"/>
        </a:defRPr>
      </a:lvl1pPr>
      <a:lvl2pPr marL="569913" indent="-225425" algn="l" rtl="0" eaLnBrk="1" fontAlgn="base" hangingPunct="1">
        <a:spcBef>
          <a:spcPct val="20000"/>
        </a:spcBef>
        <a:spcAft>
          <a:spcPts val="0"/>
        </a:spcAft>
        <a:buChar char="–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2pPr>
      <a:lvl3pPr marL="800100" indent="-228600" algn="l" rtl="0" eaLnBrk="1" fontAlgn="base" hangingPunct="1">
        <a:spcBef>
          <a:spcPct val="20000"/>
        </a:spcBef>
        <a:spcAft>
          <a:spcPts val="0"/>
        </a:spcAft>
        <a:buChar char="•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ts val="0"/>
        </a:spcAft>
        <a:buChar char="–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ts val="0"/>
        </a:spcAft>
        <a:buChar char="»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Relationship Id="rId3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err="1" smtClean="0"/>
              <a:t>VisualDx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z="1600" dirty="0" err="1" smtClean="0"/>
              <a:t>VisualDX</a:t>
            </a:r>
            <a:r>
              <a:rPr lang="en-US" altLang="zh-TW" sz="1600" dirty="0" smtClean="0"/>
              <a:t> </a:t>
            </a:r>
            <a:r>
              <a:rPr lang="zh-TW" altLang="en-US" sz="1600" dirty="0" smtClean="0"/>
              <a:t>鑑別診斷工具</a:t>
            </a:r>
            <a:endParaRPr lang="en-US" altLang="zh-TW" sz="1600" dirty="0" smtClean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sz="2400" dirty="0">
                <a:solidFill>
                  <a:srgbClr val="0070C0"/>
                </a:solidFill>
              </a:rPr>
              <a:t>飛資得   李紹廸</a:t>
            </a:r>
          </a:p>
          <a:p>
            <a:r>
              <a:rPr lang="en-US" altLang="zh-TW" sz="1600" dirty="0" smtClean="0">
                <a:solidFill>
                  <a:srgbClr val="0070C0"/>
                </a:solidFill>
              </a:rPr>
              <a:t>shaoti@flysheet.com.tw</a:t>
            </a:r>
            <a:endParaRPr lang="en-US" altLang="zh-TW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0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檢視完整資料</a:t>
            </a:r>
            <a:endParaRPr lang="zh-TW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19"/>
            <a:ext cx="9144000" cy="466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1"/>
            <a:ext cx="1656184" cy="10553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550" y="4149080"/>
            <a:ext cx="3370082" cy="247345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7308304" y="2281262"/>
            <a:ext cx="1835696" cy="13637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4149080"/>
            <a:ext cx="1403648" cy="72008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063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病患衛教資訊</a:t>
            </a:r>
            <a:endParaRPr lang="zh-TW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19"/>
            <a:ext cx="9144000" cy="466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65" y="2708920"/>
            <a:ext cx="7358531" cy="403244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07504" y="3356992"/>
            <a:ext cx="1440160" cy="4320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933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藥物副作用查詢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908720"/>
            <a:ext cx="9144000" cy="49269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01165"/>
            <a:ext cx="6334299" cy="34711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9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>
                <a:sym typeface="Trebuchet MS"/>
              </a:rPr>
              <a:t>案例</a:t>
            </a:r>
            <a:endParaRPr lang="zh-TW" altLang="en-US" dirty="0"/>
          </a:p>
        </p:txBody>
      </p:sp>
      <p:sp>
        <p:nvSpPr>
          <p:cNvPr id="126" name="Shape 126"/>
          <p:cNvSpPr txBox="1"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lvl="0"/>
            <a:r>
              <a:rPr lang="zh-TW" altLang="en-US" sz="2000" dirty="0" smtClean="0">
                <a:sym typeface="Trebuchet MS"/>
              </a:rPr>
              <a:t>一位</a:t>
            </a:r>
            <a:r>
              <a:rPr lang="en-US" altLang="zh-TW" sz="2000" dirty="0" smtClean="0">
                <a:sym typeface="Trebuchet MS"/>
              </a:rPr>
              <a:t>30</a:t>
            </a:r>
            <a:r>
              <a:rPr lang="zh-TW" altLang="en-US" sz="2000" dirty="0" smtClean="0">
                <a:sym typeface="Trebuchet MS"/>
              </a:rPr>
              <a:t>歲女性去迦納探親後回到美國。幾周後因為身體不適到急診室就診。</a:t>
            </a:r>
          </a:p>
          <a:p>
            <a:pPr lvl="0"/>
            <a:r>
              <a:rPr lang="zh-TW" altLang="en-US" sz="2000" dirty="0" smtClean="0">
                <a:sym typeface="Trebuchet MS"/>
              </a:rPr>
              <a:t>臨床症狀：</a:t>
            </a:r>
          </a:p>
          <a:p>
            <a:pPr lvl="1"/>
            <a:r>
              <a:rPr lang="zh-TW" altLang="en-US" sz="2000" dirty="0" smtClean="0">
                <a:sym typeface="Trebuchet MS"/>
              </a:rPr>
              <a:t>懷有五個月身孕（第二胎）</a:t>
            </a:r>
          </a:p>
          <a:p>
            <a:pPr lvl="1"/>
            <a:r>
              <a:rPr lang="zh-TW" altLang="en-US" sz="2000" dirty="0" smtClean="0">
                <a:sym typeface="Trebuchet MS"/>
              </a:rPr>
              <a:t>發燒 （</a:t>
            </a:r>
            <a:r>
              <a:rPr lang="en-US" altLang="zh-TW" sz="2000" dirty="0" smtClean="0">
                <a:sym typeface="Trebuchet MS"/>
              </a:rPr>
              <a:t>fever</a:t>
            </a:r>
            <a:r>
              <a:rPr lang="zh-TW" altLang="en-US" sz="2000" dirty="0" smtClean="0">
                <a:sym typeface="Trebuchet MS"/>
              </a:rPr>
              <a:t>）</a:t>
            </a:r>
          </a:p>
          <a:p>
            <a:pPr lvl="1"/>
            <a:r>
              <a:rPr lang="zh-TW" altLang="en-US" sz="2000" dirty="0" smtClean="0">
                <a:sym typeface="Trebuchet MS"/>
              </a:rPr>
              <a:t>畏寒 （</a:t>
            </a:r>
            <a:r>
              <a:rPr lang="en-US" altLang="zh-TW" sz="2000" dirty="0" smtClean="0">
                <a:sym typeface="Trebuchet MS"/>
              </a:rPr>
              <a:t>Chills</a:t>
            </a:r>
            <a:r>
              <a:rPr lang="zh-TW" altLang="en-US" sz="2000" dirty="0" smtClean="0">
                <a:sym typeface="Trebuchet MS"/>
              </a:rPr>
              <a:t>）</a:t>
            </a:r>
          </a:p>
          <a:p>
            <a:pPr lvl="1"/>
            <a:r>
              <a:rPr lang="zh-TW" altLang="en-US" sz="2000" dirty="0" smtClean="0">
                <a:sym typeface="Trebuchet MS"/>
              </a:rPr>
              <a:t>腹瀉 （</a:t>
            </a:r>
            <a:r>
              <a:rPr lang="en-US" altLang="zh-TW" sz="2000" dirty="0" smtClean="0">
                <a:sym typeface="Trebuchet MS"/>
              </a:rPr>
              <a:t>diarrhea</a:t>
            </a:r>
            <a:r>
              <a:rPr lang="zh-TW" altLang="en-US" sz="2000" dirty="0" smtClean="0">
                <a:sym typeface="Trebuchet MS"/>
              </a:rPr>
              <a:t>）</a:t>
            </a:r>
          </a:p>
          <a:p>
            <a:pPr lvl="1"/>
            <a:r>
              <a:rPr lang="zh-TW" altLang="en-US" sz="2000" dirty="0" smtClean="0">
                <a:sym typeface="Trebuchet MS"/>
              </a:rPr>
              <a:t>嘔吐 （</a:t>
            </a:r>
            <a:r>
              <a:rPr lang="en-US" altLang="zh-TW" sz="2000" dirty="0" smtClean="0">
                <a:sym typeface="Trebuchet MS"/>
              </a:rPr>
              <a:t>vomit</a:t>
            </a:r>
            <a:r>
              <a:rPr lang="zh-TW" altLang="en-US" sz="2000" dirty="0" smtClean="0">
                <a:sym typeface="Trebuchet MS"/>
              </a:rPr>
              <a:t>）</a:t>
            </a:r>
          </a:p>
          <a:p>
            <a:pPr lvl="1"/>
            <a:r>
              <a:rPr lang="zh-TW" altLang="en-US" sz="2000" dirty="0" smtClean="0">
                <a:sym typeface="Trebuchet MS"/>
              </a:rPr>
              <a:t>黃疸 （</a:t>
            </a:r>
            <a:r>
              <a:rPr lang="en-US" altLang="zh-TW" sz="2000" dirty="0" smtClean="0">
                <a:sym typeface="Trebuchet MS"/>
              </a:rPr>
              <a:t>jaundice</a:t>
            </a:r>
            <a:r>
              <a:rPr lang="zh-TW" altLang="en-US" sz="2000" dirty="0" smtClean="0">
                <a:sym typeface="Trebuchet MS"/>
              </a:rPr>
              <a:t>）</a:t>
            </a:r>
            <a:endParaRPr lang="zh-TW" altLang="en-US" sz="2000" dirty="0">
              <a:sym typeface="Trebuchet MS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sz="2000" dirty="0" smtClean="0">
                <a:sym typeface="Trebuchet MS"/>
              </a:rPr>
              <a:t>A 30-year-old woman went to the emergency room a few weeks after returning to the United States from a visit with her family in Ghana, where she was born and raised. She was five months pregnant with her second child and was feeling sick with a fever, chills, and diarrhea. She became alarmed when she began vomiting repeatedly and noticed signs of jaundice. </a:t>
            </a:r>
            <a:endParaRPr lang="en-US" sz="2000" dirty="0"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4467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一個視覺型臨床診斷支援系統</a:t>
            </a:r>
          </a:p>
          <a:p>
            <a:r>
              <a:rPr lang="zh-TW" altLang="en-US" dirty="0"/>
              <a:t>為臨床醫師</a:t>
            </a:r>
            <a:r>
              <a:rPr lang="zh-TW" altLang="en-US" dirty="0" smtClean="0"/>
              <a:t>團隊共同撰寫建置</a:t>
            </a:r>
            <a:endParaRPr lang="en-US" altLang="zh-TW" dirty="0" smtClean="0"/>
          </a:p>
          <a:p>
            <a:r>
              <a:rPr lang="zh-TW" altLang="en-US" dirty="0" smtClean="0"/>
              <a:t>內容</a:t>
            </a:r>
            <a:r>
              <a:rPr lang="zh-TW" altLang="en-US" dirty="0"/>
              <a:t>經由</a:t>
            </a:r>
            <a:r>
              <a:rPr lang="en-US" altLang="zh-TW" dirty="0"/>
              <a:t>peer review</a:t>
            </a:r>
            <a:r>
              <a:rPr lang="zh-TW" altLang="en-US" dirty="0"/>
              <a:t>，以實證為基礎建立</a:t>
            </a:r>
          </a:p>
          <a:p>
            <a:r>
              <a:rPr lang="zh-TW" altLang="en-US" dirty="0"/>
              <a:t>透過症狀逐步建立鑑別診斷</a:t>
            </a:r>
          </a:p>
          <a:p>
            <a:r>
              <a:rPr lang="zh-TW" altLang="en-US" dirty="0"/>
              <a:t>經過國內外統計分析證實使用</a:t>
            </a:r>
            <a:r>
              <a:rPr lang="en-US" altLang="zh-TW" dirty="0" err="1"/>
              <a:t>VisualDx</a:t>
            </a:r>
            <a:r>
              <a:rPr lang="zh-TW" altLang="en-US" dirty="0"/>
              <a:t>有效提高診斷</a:t>
            </a:r>
            <a:r>
              <a:rPr lang="zh-TW" altLang="en-US" dirty="0" smtClean="0"/>
              <a:t>準確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err="1" smtClean="0"/>
              <a:t>VisualDX</a:t>
            </a:r>
            <a:r>
              <a:rPr lang="zh-TW" altLang="en-US" dirty="0" smtClean="0"/>
              <a:t>的特點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190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37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altLang="zh-TW" dirty="0" smtClean="0"/>
              <a:t>Web</a:t>
            </a:r>
            <a:r>
              <a:rPr lang="zh-TW" altLang="en-US" dirty="0" smtClean="0"/>
              <a:t>臨床</a:t>
            </a:r>
            <a:r>
              <a:rPr lang="zh-TW" altLang="en-US" dirty="0"/>
              <a:t>決策支援</a:t>
            </a:r>
            <a:r>
              <a:rPr lang="zh-TW" altLang="en-US" dirty="0" smtClean="0"/>
              <a:t>系統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上百位</a:t>
            </a:r>
            <a:r>
              <a:rPr lang="zh-TW" altLang="en-US" dirty="0"/>
              <a:t>專科</a:t>
            </a:r>
            <a:r>
              <a:rPr lang="zh-TW" altLang="en-US" dirty="0" smtClean="0"/>
              <a:t>醫生編輯群撰寫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專業館員</a:t>
            </a:r>
            <a:r>
              <a:rPr lang="zh-TW" altLang="en-US" dirty="0"/>
              <a:t>及</a:t>
            </a:r>
            <a:r>
              <a:rPr lang="zh-TW" altLang="en-US" dirty="0" smtClean="0"/>
              <a:t>編輯群檢閱</a:t>
            </a:r>
            <a:r>
              <a:rPr lang="zh-TW" altLang="en-US" dirty="0"/>
              <a:t>確認正確性</a:t>
            </a:r>
            <a:r>
              <a:rPr lang="zh-TW" altLang="en-US" dirty="0" smtClean="0"/>
              <a:t>及新穎度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同儕</a:t>
            </a:r>
            <a:r>
              <a:rPr lang="zh-TW" altLang="en-US" dirty="0"/>
              <a:t>評論</a:t>
            </a:r>
            <a:r>
              <a:rPr lang="en-US" altLang="zh-TW" dirty="0"/>
              <a:t>(peer reviewed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以</a:t>
            </a:r>
            <a:r>
              <a:rPr lang="zh-TW" altLang="en-US" dirty="0"/>
              <a:t>實證為基礎</a:t>
            </a:r>
          </a:p>
          <a:p>
            <a:pPr lvl="1"/>
            <a:r>
              <a:rPr lang="zh-TW" altLang="en-US" dirty="0"/>
              <a:t>支援鑑別診斷</a:t>
            </a:r>
          </a:p>
          <a:p>
            <a:pPr lvl="1"/>
            <a:r>
              <a:rPr lang="zh-TW" altLang="en-US" dirty="0"/>
              <a:t>重點照護</a:t>
            </a:r>
            <a:r>
              <a:rPr lang="en-US" altLang="zh-TW" dirty="0"/>
              <a:t>(point of care)</a:t>
            </a:r>
            <a:r>
              <a:rPr lang="zh-TW" altLang="en-US" dirty="0"/>
              <a:t>作業流程的參考型工具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涵蓋專科主題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傳染病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職業病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皮膚病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藥物引發皮膚疹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旅行醫學</a:t>
            </a:r>
            <a:endParaRPr lang="en-US" altLang="zh-TW" dirty="0" smtClean="0"/>
          </a:p>
          <a:p>
            <a:pPr lvl="1"/>
            <a:r>
              <a:rPr lang="zh-TW" altLang="en-US" dirty="0"/>
              <a:t>眼睛及口腔健康</a:t>
            </a:r>
            <a:endParaRPr lang="en-US" altLang="zh-TW" dirty="0" smtClean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About </a:t>
            </a:r>
            <a:r>
              <a:rPr lang="en-US" altLang="zh-TW" dirty="0" err="1" smtClean="0"/>
              <a:t>VisualDX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Shape 74"/>
          <p:cNvSpPr/>
          <p:nvPr/>
        </p:nvSpPr>
        <p:spPr>
          <a:xfrm rot="21376511">
            <a:off x="4114326" y="4801370"/>
            <a:ext cx="4610557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95DC0E"/>
                </a:solidFill>
                <a:latin typeface="Trebuchet MS"/>
                <a:ea typeface="Trebuchet MS"/>
                <a:cs typeface="Trebuchet MS"/>
                <a:sym typeface="Trebuchet MS"/>
              </a:rPr>
              <a:t>1,600家美國機構</a:t>
            </a:r>
            <a:endParaRPr sz="4400" b="1" i="0" u="none" strike="noStrike" cap="none" dirty="0">
              <a:solidFill>
                <a:srgbClr val="95DC0E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95DC0E"/>
                </a:solidFill>
                <a:latin typeface="Trebuchet MS"/>
                <a:ea typeface="Trebuchet MS"/>
                <a:cs typeface="Trebuchet MS"/>
                <a:sym typeface="Trebuchet MS"/>
              </a:rPr>
              <a:t>50%美國醫學學校</a:t>
            </a:r>
            <a:endParaRPr sz="4400" b="1" i="0" u="none" strike="noStrike" cap="none" dirty="0">
              <a:solidFill>
                <a:srgbClr val="95DC0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5262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內容版面配置區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目的：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增進診斷準確度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輔助治療決策的進行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促進病患安全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r>
              <a:rPr lang="zh-TW" altLang="en-US" dirty="0" smtClean="0"/>
              <a:t>效益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成為專科達人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辨識疾病</a:t>
            </a:r>
            <a:r>
              <a:rPr lang="zh-TW" altLang="en-US" dirty="0"/>
              <a:t>的多元性變化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察覺藥物副作用徵兆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增進病患衛教品質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提升可靠、準確及快速的決策能力</a:t>
            </a:r>
            <a:endParaRPr lang="zh-TW" altLang="en-US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Why </a:t>
            </a:r>
            <a:r>
              <a:rPr lang="en-US" altLang="zh-TW" dirty="0" err="1" smtClean="0"/>
              <a:t>VisualDX</a:t>
            </a:r>
            <a:endParaRPr lang="zh-TW" altLang="en-US" dirty="0"/>
          </a:p>
        </p:txBody>
      </p:sp>
      <p:sp>
        <p:nvSpPr>
          <p:cNvPr id="17" name="文字版面配置區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276">
            <a:off x="3560543" y="2514685"/>
            <a:ext cx="5413604" cy="150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8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Shape 80"/>
          <p:cNvGrpSpPr/>
          <p:nvPr/>
        </p:nvGrpSpPr>
        <p:grpSpPr>
          <a:xfrm>
            <a:off x="3133501" y="4398890"/>
            <a:ext cx="2752157" cy="1838422"/>
            <a:chOff x="2823691" y="3005532"/>
            <a:chExt cx="3116263" cy="1948051"/>
          </a:xfrm>
        </p:grpSpPr>
        <p:sp>
          <p:nvSpPr>
            <p:cNvPr id="81" name="Shape 81"/>
            <p:cNvSpPr/>
            <p:nvPr/>
          </p:nvSpPr>
          <p:spPr>
            <a:xfrm>
              <a:off x="2823691" y="3005532"/>
              <a:ext cx="3116263" cy="19480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95876"/>
                  </a:moveTo>
                  <a:lnTo>
                    <a:pt x="119999" y="95876"/>
                  </a:lnTo>
                  <a:lnTo>
                    <a:pt x="119871" y="97113"/>
                  </a:lnTo>
                  <a:lnTo>
                    <a:pt x="119613" y="98350"/>
                  </a:lnTo>
                  <a:lnTo>
                    <a:pt x="119226" y="99587"/>
                  </a:lnTo>
                  <a:lnTo>
                    <a:pt x="118711" y="100824"/>
                  </a:lnTo>
                  <a:lnTo>
                    <a:pt x="118066" y="101855"/>
                  </a:lnTo>
                  <a:lnTo>
                    <a:pt x="117293" y="103092"/>
                  </a:lnTo>
                  <a:lnTo>
                    <a:pt x="116390" y="104123"/>
                  </a:lnTo>
                  <a:lnTo>
                    <a:pt x="115230" y="105154"/>
                  </a:lnTo>
                  <a:lnTo>
                    <a:pt x="112781" y="107422"/>
                  </a:lnTo>
                  <a:lnTo>
                    <a:pt x="109688" y="109278"/>
                  </a:lnTo>
                  <a:lnTo>
                    <a:pt x="106337" y="111134"/>
                  </a:lnTo>
                  <a:lnTo>
                    <a:pt x="102341" y="112783"/>
                  </a:lnTo>
                  <a:lnTo>
                    <a:pt x="98088" y="114432"/>
                  </a:lnTo>
                  <a:lnTo>
                    <a:pt x="93576" y="115876"/>
                  </a:lnTo>
                  <a:lnTo>
                    <a:pt x="88549" y="116907"/>
                  </a:lnTo>
                  <a:lnTo>
                    <a:pt x="83394" y="117938"/>
                  </a:lnTo>
                  <a:lnTo>
                    <a:pt x="77851" y="118762"/>
                  </a:lnTo>
                  <a:lnTo>
                    <a:pt x="72051" y="119381"/>
                  </a:lnTo>
                  <a:lnTo>
                    <a:pt x="66122" y="119793"/>
                  </a:lnTo>
                  <a:lnTo>
                    <a:pt x="59935" y="120000"/>
                  </a:lnTo>
                  <a:lnTo>
                    <a:pt x="53877" y="119793"/>
                  </a:lnTo>
                  <a:lnTo>
                    <a:pt x="47948" y="119381"/>
                  </a:lnTo>
                  <a:lnTo>
                    <a:pt x="42148" y="118762"/>
                  </a:lnTo>
                  <a:lnTo>
                    <a:pt x="36605" y="117938"/>
                  </a:lnTo>
                  <a:lnTo>
                    <a:pt x="31450" y="116907"/>
                  </a:lnTo>
                  <a:lnTo>
                    <a:pt x="26423" y="115876"/>
                  </a:lnTo>
                  <a:lnTo>
                    <a:pt x="21783" y="114432"/>
                  </a:lnTo>
                  <a:lnTo>
                    <a:pt x="17529" y="112783"/>
                  </a:lnTo>
                  <a:lnTo>
                    <a:pt x="13662" y="111134"/>
                  </a:lnTo>
                  <a:lnTo>
                    <a:pt x="10182" y="109278"/>
                  </a:lnTo>
                  <a:lnTo>
                    <a:pt x="7218" y="107422"/>
                  </a:lnTo>
                  <a:lnTo>
                    <a:pt x="4769" y="105154"/>
                  </a:lnTo>
                  <a:lnTo>
                    <a:pt x="3609" y="104123"/>
                  </a:lnTo>
                  <a:lnTo>
                    <a:pt x="2706" y="103092"/>
                  </a:lnTo>
                  <a:lnTo>
                    <a:pt x="1933" y="101855"/>
                  </a:lnTo>
                  <a:lnTo>
                    <a:pt x="1160" y="100824"/>
                  </a:lnTo>
                  <a:lnTo>
                    <a:pt x="644" y="99587"/>
                  </a:lnTo>
                  <a:lnTo>
                    <a:pt x="257" y="98350"/>
                  </a:lnTo>
                  <a:lnTo>
                    <a:pt x="128" y="97113"/>
                  </a:lnTo>
                  <a:lnTo>
                    <a:pt x="0" y="95876"/>
                  </a:lnTo>
                  <a:lnTo>
                    <a:pt x="128" y="90927"/>
                  </a:lnTo>
                  <a:lnTo>
                    <a:pt x="257" y="86185"/>
                  </a:lnTo>
                  <a:lnTo>
                    <a:pt x="644" y="81237"/>
                  </a:lnTo>
                  <a:lnTo>
                    <a:pt x="1160" y="76494"/>
                  </a:lnTo>
                  <a:lnTo>
                    <a:pt x="1933" y="71958"/>
                  </a:lnTo>
                  <a:lnTo>
                    <a:pt x="2706" y="67422"/>
                  </a:lnTo>
                  <a:lnTo>
                    <a:pt x="3609" y="62886"/>
                  </a:lnTo>
                  <a:lnTo>
                    <a:pt x="4769" y="58556"/>
                  </a:lnTo>
                  <a:lnTo>
                    <a:pt x="5929" y="54226"/>
                  </a:lnTo>
                  <a:lnTo>
                    <a:pt x="7218" y="50103"/>
                  </a:lnTo>
                  <a:lnTo>
                    <a:pt x="8635" y="46185"/>
                  </a:lnTo>
                  <a:lnTo>
                    <a:pt x="10182" y="42268"/>
                  </a:lnTo>
                  <a:lnTo>
                    <a:pt x="11858" y="38556"/>
                  </a:lnTo>
                  <a:lnTo>
                    <a:pt x="13662" y="34845"/>
                  </a:lnTo>
                  <a:lnTo>
                    <a:pt x="15596" y="31340"/>
                  </a:lnTo>
                  <a:lnTo>
                    <a:pt x="17529" y="28041"/>
                  </a:lnTo>
                  <a:lnTo>
                    <a:pt x="19591" y="24948"/>
                  </a:lnTo>
                  <a:lnTo>
                    <a:pt x="21783" y="21855"/>
                  </a:lnTo>
                  <a:lnTo>
                    <a:pt x="24103" y="18969"/>
                  </a:lnTo>
                  <a:lnTo>
                    <a:pt x="26423" y="16288"/>
                  </a:lnTo>
                  <a:lnTo>
                    <a:pt x="28872" y="13814"/>
                  </a:lnTo>
                  <a:lnTo>
                    <a:pt x="31450" y="11546"/>
                  </a:lnTo>
                  <a:lnTo>
                    <a:pt x="34027" y="9484"/>
                  </a:lnTo>
                  <a:lnTo>
                    <a:pt x="36605" y="7422"/>
                  </a:lnTo>
                  <a:lnTo>
                    <a:pt x="39312" y="5773"/>
                  </a:lnTo>
                  <a:lnTo>
                    <a:pt x="42148" y="4329"/>
                  </a:lnTo>
                  <a:lnTo>
                    <a:pt x="44983" y="2886"/>
                  </a:lnTo>
                  <a:lnTo>
                    <a:pt x="47948" y="1855"/>
                  </a:lnTo>
                  <a:lnTo>
                    <a:pt x="50912" y="1030"/>
                  </a:lnTo>
                  <a:lnTo>
                    <a:pt x="53877" y="412"/>
                  </a:lnTo>
                  <a:lnTo>
                    <a:pt x="56842" y="0"/>
                  </a:lnTo>
                  <a:lnTo>
                    <a:pt x="59935" y="0"/>
                  </a:lnTo>
                  <a:lnTo>
                    <a:pt x="63029" y="0"/>
                  </a:lnTo>
                  <a:lnTo>
                    <a:pt x="66122" y="412"/>
                  </a:lnTo>
                  <a:lnTo>
                    <a:pt x="69087" y="1030"/>
                  </a:lnTo>
                  <a:lnTo>
                    <a:pt x="72051" y="1855"/>
                  </a:lnTo>
                  <a:lnTo>
                    <a:pt x="75016" y="2886"/>
                  </a:lnTo>
                  <a:lnTo>
                    <a:pt x="77851" y="4329"/>
                  </a:lnTo>
                  <a:lnTo>
                    <a:pt x="80558" y="5773"/>
                  </a:lnTo>
                  <a:lnTo>
                    <a:pt x="83394" y="7422"/>
                  </a:lnTo>
                  <a:lnTo>
                    <a:pt x="85972" y="9484"/>
                  </a:lnTo>
                  <a:lnTo>
                    <a:pt x="88549" y="11546"/>
                  </a:lnTo>
                  <a:lnTo>
                    <a:pt x="91127" y="13814"/>
                  </a:lnTo>
                  <a:lnTo>
                    <a:pt x="93576" y="16288"/>
                  </a:lnTo>
                  <a:lnTo>
                    <a:pt x="95896" y="18969"/>
                  </a:lnTo>
                  <a:lnTo>
                    <a:pt x="98088" y="21855"/>
                  </a:lnTo>
                  <a:lnTo>
                    <a:pt x="100279" y="24948"/>
                  </a:lnTo>
                  <a:lnTo>
                    <a:pt x="102341" y="28041"/>
                  </a:lnTo>
                  <a:lnTo>
                    <a:pt x="104403" y="31340"/>
                  </a:lnTo>
                  <a:lnTo>
                    <a:pt x="106337" y="34845"/>
                  </a:lnTo>
                  <a:lnTo>
                    <a:pt x="108012" y="38556"/>
                  </a:lnTo>
                  <a:lnTo>
                    <a:pt x="109688" y="42268"/>
                  </a:lnTo>
                  <a:lnTo>
                    <a:pt x="111235" y="46185"/>
                  </a:lnTo>
                  <a:lnTo>
                    <a:pt x="112781" y="50103"/>
                  </a:lnTo>
                  <a:lnTo>
                    <a:pt x="114070" y="54226"/>
                  </a:lnTo>
                  <a:lnTo>
                    <a:pt x="115230" y="58556"/>
                  </a:lnTo>
                  <a:lnTo>
                    <a:pt x="116390" y="62886"/>
                  </a:lnTo>
                  <a:lnTo>
                    <a:pt x="117293" y="67422"/>
                  </a:lnTo>
                  <a:lnTo>
                    <a:pt x="118066" y="71958"/>
                  </a:lnTo>
                  <a:lnTo>
                    <a:pt x="118711" y="76494"/>
                  </a:lnTo>
                  <a:lnTo>
                    <a:pt x="119226" y="81237"/>
                  </a:lnTo>
                  <a:lnTo>
                    <a:pt x="119613" y="86185"/>
                  </a:lnTo>
                  <a:lnTo>
                    <a:pt x="119871" y="90927"/>
                  </a:lnTo>
                  <a:lnTo>
                    <a:pt x="119999" y="95876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16200000" scaled="0"/>
            </a:gradFill>
            <a:ln>
              <a:noFill/>
            </a:ln>
            <a:effectLst>
              <a:outerShdw blurRad="279400" dist="101600" dir="8460000" algn="ctr">
                <a:srgbClr val="000000">
                  <a:alpha val="6784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cs typeface="Arial"/>
                <a:sym typeface="Arial"/>
              </a:endParaRPr>
            </a:p>
          </p:txBody>
        </p:sp>
        <p:sp>
          <p:nvSpPr>
            <p:cNvPr id="82" name="Shape 82"/>
            <p:cNvSpPr txBox="1"/>
            <p:nvPr/>
          </p:nvSpPr>
          <p:spPr>
            <a:xfrm>
              <a:off x="3142427" y="3872712"/>
              <a:ext cx="2552351" cy="420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70C0"/>
                  </a:solidFill>
                  <a:cs typeface="Arial"/>
                  <a:sym typeface="Arial"/>
                </a:rPr>
                <a:t>VisualDx</a:t>
              </a:r>
              <a:endParaRPr sz="1800" b="1" i="0" u="none" strike="noStrike" cap="none">
                <a:solidFill>
                  <a:srgbClr val="0070C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3" name="Shape 83"/>
          <p:cNvGrpSpPr/>
          <p:nvPr/>
        </p:nvGrpSpPr>
        <p:grpSpPr>
          <a:xfrm>
            <a:off x="5822739" y="3511980"/>
            <a:ext cx="1838364" cy="1475403"/>
            <a:chOff x="7733659" y="4182183"/>
            <a:chExt cx="1820312" cy="1367161"/>
          </a:xfrm>
        </p:grpSpPr>
        <p:sp>
          <p:nvSpPr>
            <p:cNvPr id="84" name="Shape 84"/>
            <p:cNvSpPr/>
            <p:nvPr/>
          </p:nvSpPr>
          <p:spPr>
            <a:xfrm rot="3600000">
              <a:off x="7776473" y="5116937"/>
              <a:ext cx="399816" cy="329709"/>
            </a:xfrm>
            <a:prstGeom prst="upArrow">
              <a:avLst>
                <a:gd name="adj1" fmla="val 52833"/>
                <a:gd name="adj2" fmla="val 45940"/>
              </a:avLst>
            </a:prstGeom>
            <a:solidFill>
              <a:srgbClr val="0070C0"/>
            </a:solidFill>
            <a:ln>
              <a:noFill/>
            </a:ln>
            <a:effectLst>
              <a:outerShdw blurRad="57785" dist="33020" dir="3180000" algn="ctr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1" i="0" u="none" strike="noStrike" cap="none">
                <a:solidFill>
                  <a:schemeClr val="lt1"/>
                </a:solidFill>
                <a:cs typeface="Arial"/>
                <a:sym typeface="Arial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>
              <a:off x="8146806" y="4182183"/>
              <a:ext cx="1407165" cy="136716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cs typeface="Arial"/>
                <a:sym typeface="Arial"/>
              </a:endParaRPr>
            </a:p>
          </p:txBody>
        </p:sp>
        <p:sp>
          <p:nvSpPr>
            <p:cNvPr id="86" name="Shape 86"/>
            <p:cNvSpPr txBox="1"/>
            <p:nvPr/>
          </p:nvSpPr>
          <p:spPr>
            <a:xfrm>
              <a:off x="8295596" y="4687591"/>
              <a:ext cx="1127965" cy="356346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cs typeface="Arial"/>
                  <a:sym typeface="Arial"/>
                </a:rPr>
                <a:t>40,000+</a:t>
              </a:r>
              <a:endParaRPr sz="1900" b="0" i="0" u="none" strike="noStrike" cap="none">
                <a:solidFill>
                  <a:schemeClr val="lt1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7" name="Shape 87"/>
          <p:cNvGrpSpPr/>
          <p:nvPr/>
        </p:nvGrpSpPr>
        <p:grpSpPr>
          <a:xfrm>
            <a:off x="5094679" y="2353525"/>
            <a:ext cx="1537857" cy="1965111"/>
            <a:chOff x="7065306" y="3023731"/>
            <a:chExt cx="1522756" cy="1820941"/>
          </a:xfrm>
        </p:grpSpPr>
        <p:sp>
          <p:nvSpPr>
            <p:cNvPr id="88" name="Shape 88"/>
            <p:cNvSpPr/>
            <p:nvPr/>
          </p:nvSpPr>
          <p:spPr>
            <a:xfrm rot="1800000">
              <a:off x="7120950" y="4437096"/>
              <a:ext cx="399816" cy="329709"/>
            </a:xfrm>
            <a:prstGeom prst="upArrow">
              <a:avLst>
                <a:gd name="adj1" fmla="val 52833"/>
                <a:gd name="adj2" fmla="val 45940"/>
              </a:avLst>
            </a:prstGeom>
            <a:solidFill>
              <a:srgbClr val="0070C0"/>
            </a:solidFill>
            <a:ln>
              <a:noFill/>
            </a:ln>
            <a:effectLst>
              <a:outerShdw blurRad="57785" dist="33020" dir="3180000" algn="ctr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1" i="0" u="none" strike="noStrike" cap="none">
                <a:solidFill>
                  <a:schemeClr val="lt1"/>
                </a:solidFill>
                <a:cs typeface="Arial"/>
                <a:sym typeface="Arial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7180897" y="3023731"/>
              <a:ext cx="1407165" cy="136716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cs typeface="Arial"/>
                <a:sym typeface="Arial"/>
              </a:endParaRPr>
            </a:p>
          </p:txBody>
        </p:sp>
        <p:sp>
          <p:nvSpPr>
            <p:cNvPr id="90" name="Shape 90"/>
            <p:cNvSpPr txBox="1"/>
            <p:nvPr/>
          </p:nvSpPr>
          <p:spPr>
            <a:xfrm>
              <a:off x="7329687" y="3529139"/>
              <a:ext cx="1127965" cy="356346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cs typeface="Arial"/>
                  <a:sym typeface="Arial"/>
                </a:rPr>
                <a:t>2,800</a:t>
              </a:r>
              <a:endParaRPr sz="1900" b="0" i="0" u="none" strike="noStrike" cap="none">
                <a:solidFill>
                  <a:schemeClr val="lt1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Shape 91"/>
          <p:cNvGrpSpPr/>
          <p:nvPr/>
        </p:nvGrpSpPr>
        <p:grpSpPr>
          <a:xfrm>
            <a:off x="3764572" y="1882058"/>
            <a:ext cx="1421119" cy="2014253"/>
            <a:chOff x="5739366" y="2552263"/>
            <a:chExt cx="1407165" cy="1866478"/>
          </a:xfrm>
        </p:grpSpPr>
        <p:sp>
          <p:nvSpPr>
            <p:cNvPr id="92" name="Shape 92"/>
            <p:cNvSpPr/>
            <p:nvPr/>
          </p:nvSpPr>
          <p:spPr>
            <a:xfrm>
              <a:off x="6278094" y="4089032"/>
              <a:ext cx="399816" cy="329709"/>
            </a:xfrm>
            <a:prstGeom prst="upArrow">
              <a:avLst>
                <a:gd name="adj1" fmla="val 52833"/>
                <a:gd name="adj2" fmla="val 45940"/>
              </a:avLst>
            </a:prstGeom>
            <a:solidFill>
              <a:srgbClr val="0070C0"/>
            </a:solidFill>
            <a:ln>
              <a:noFill/>
            </a:ln>
            <a:effectLst>
              <a:outerShdw blurRad="57785" dist="33020" dir="3180000" algn="ctr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1" i="0" u="none" strike="noStrike" cap="none">
                <a:solidFill>
                  <a:schemeClr val="lt1"/>
                </a:solidFill>
                <a:cs typeface="Arial"/>
                <a:sym typeface="Arial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5739366" y="2552263"/>
              <a:ext cx="1407165" cy="136716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cs typeface="Arial"/>
                <a:sym typeface="Arial"/>
              </a:endParaRPr>
            </a:p>
          </p:txBody>
        </p:sp>
        <p:sp>
          <p:nvSpPr>
            <p:cNvPr id="94" name="Shape 94"/>
            <p:cNvSpPr txBox="1"/>
            <p:nvPr/>
          </p:nvSpPr>
          <p:spPr>
            <a:xfrm>
              <a:off x="5888156" y="3057671"/>
              <a:ext cx="1127965" cy="356346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cs typeface="Arial"/>
                  <a:sym typeface="Arial"/>
                </a:rPr>
                <a:t>26分鐘</a:t>
              </a:r>
              <a:endParaRPr sz="1900" b="0" i="0" u="none" strike="noStrike" cap="none">
                <a:solidFill>
                  <a:schemeClr val="lt1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5" name="Shape 95"/>
          <p:cNvGrpSpPr/>
          <p:nvPr/>
        </p:nvGrpSpPr>
        <p:grpSpPr>
          <a:xfrm>
            <a:off x="2312057" y="2353524"/>
            <a:ext cx="1537858" cy="1965112"/>
            <a:chOff x="4297836" y="3023731"/>
            <a:chExt cx="1522757" cy="1820942"/>
          </a:xfrm>
        </p:grpSpPr>
        <p:sp>
          <p:nvSpPr>
            <p:cNvPr id="96" name="Shape 96"/>
            <p:cNvSpPr/>
            <p:nvPr/>
          </p:nvSpPr>
          <p:spPr>
            <a:xfrm rot="-1800000">
              <a:off x="5365132" y="4437096"/>
              <a:ext cx="399816" cy="329709"/>
            </a:xfrm>
            <a:prstGeom prst="upArrow">
              <a:avLst>
                <a:gd name="adj1" fmla="val 52833"/>
                <a:gd name="adj2" fmla="val 45940"/>
              </a:avLst>
            </a:prstGeom>
            <a:solidFill>
              <a:srgbClr val="0070C0"/>
            </a:solidFill>
            <a:ln>
              <a:noFill/>
            </a:ln>
            <a:effectLst>
              <a:outerShdw blurRad="57785" dist="33020" dir="3180000" algn="ctr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1" i="0" u="none" strike="noStrike" cap="none">
                <a:solidFill>
                  <a:schemeClr val="lt1"/>
                </a:solidFill>
                <a:cs typeface="Arial"/>
                <a:sym typeface="Arial"/>
              </a:endParaRPr>
            </a:p>
          </p:txBody>
        </p:sp>
        <p:grpSp>
          <p:nvGrpSpPr>
            <p:cNvPr id="97" name="Shape 97"/>
            <p:cNvGrpSpPr/>
            <p:nvPr/>
          </p:nvGrpSpPr>
          <p:grpSpPr>
            <a:xfrm>
              <a:off x="4297836" y="3023731"/>
              <a:ext cx="1407165" cy="1367161"/>
              <a:chOff x="4297836" y="3023731"/>
              <a:chExt cx="1407165" cy="1367161"/>
            </a:xfrm>
          </p:grpSpPr>
          <p:sp>
            <p:nvSpPr>
              <p:cNvPr id="98" name="Shape 98"/>
              <p:cNvSpPr/>
              <p:nvPr/>
            </p:nvSpPr>
            <p:spPr>
              <a:xfrm>
                <a:off x="4297836" y="3023731"/>
                <a:ext cx="1407165" cy="1367161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 b="0" i="0" u="none" strike="noStrike" cap="none">
                  <a:solidFill>
                    <a:schemeClr val="lt1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Shape 99"/>
              <p:cNvSpPr txBox="1"/>
              <p:nvPr/>
            </p:nvSpPr>
            <p:spPr>
              <a:xfrm>
                <a:off x="4446626" y="3478536"/>
                <a:ext cx="1127965" cy="45754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785" dist="33020" dir="3180000" algn="ctr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b="0" i="0" u="none" strike="noStrike" cap="none">
                    <a:solidFill>
                      <a:schemeClr val="lt1"/>
                    </a:solidFill>
                    <a:cs typeface="Arial"/>
                    <a:sym typeface="Arial"/>
                  </a:rPr>
                  <a:t>97%</a:t>
                </a:r>
                <a:endParaRPr sz="1900" b="0" i="0" u="none" strike="noStrike" cap="none">
                  <a:solidFill>
                    <a:schemeClr val="lt1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0" name="Shape 100"/>
          <p:cNvGrpSpPr/>
          <p:nvPr/>
        </p:nvGrpSpPr>
        <p:grpSpPr>
          <a:xfrm>
            <a:off x="1315023" y="3500259"/>
            <a:ext cx="1837862" cy="1475403"/>
            <a:chOff x="3332423" y="4182183"/>
            <a:chExt cx="1819816" cy="1367161"/>
          </a:xfrm>
        </p:grpSpPr>
        <p:sp>
          <p:nvSpPr>
            <p:cNvPr id="101" name="Shape 101"/>
            <p:cNvSpPr/>
            <p:nvPr/>
          </p:nvSpPr>
          <p:spPr>
            <a:xfrm rot="-3600000">
              <a:off x="4709609" y="5116937"/>
              <a:ext cx="399816" cy="329709"/>
            </a:xfrm>
            <a:prstGeom prst="upArrow">
              <a:avLst>
                <a:gd name="adj1" fmla="val 52833"/>
                <a:gd name="adj2" fmla="val 45940"/>
              </a:avLst>
            </a:prstGeom>
            <a:solidFill>
              <a:srgbClr val="0070C0"/>
            </a:solidFill>
            <a:ln>
              <a:noFill/>
            </a:ln>
            <a:effectLst>
              <a:outerShdw blurRad="57785" dist="33020" dir="3180000" algn="ctr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1" i="0" u="none" strike="noStrike" cap="none">
                <a:solidFill>
                  <a:schemeClr val="lt1"/>
                </a:solidFill>
                <a:cs typeface="Arial"/>
                <a:sym typeface="Arial"/>
              </a:endParaRPr>
            </a:p>
          </p:txBody>
        </p:sp>
        <p:grpSp>
          <p:nvGrpSpPr>
            <p:cNvPr id="102" name="Shape 102"/>
            <p:cNvGrpSpPr/>
            <p:nvPr/>
          </p:nvGrpSpPr>
          <p:grpSpPr>
            <a:xfrm>
              <a:off x="3332423" y="4182183"/>
              <a:ext cx="1407165" cy="1367161"/>
              <a:chOff x="3332423" y="4182183"/>
              <a:chExt cx="1407165" cy="1367161"/>
            </a:xfrm>
          </p:grpSpPr>
          <p:sp>
            <p:nvSpPr>
              <p:cNvPr id="103" name="Shape 103"/>
              <p:cNvSpPr/>
              <p:nvPr/>
            </p:nvSpPr>
            <p:spPr>
              <a:xfrm>
                <a:off x="3332423" y="4182183"/>
                <a:ext cx="1407165" cy="1367161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 b="0" i="0" u="none" strike="noStrike" cap="none">
                  <a:solidFill>
                    <a:schemeClr val="lt1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" name="Shape 104"/>
              <p:cNvSpPr txBox="1"/>
              <p:nvPr/>
            </p:nvSpPr>
            <p:spPr>
              <a:xfrm>
                <a:off x="3481213" y="4704275"/>
                <a:ext cx="1127965" cy="32297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785" dist="33020" dir="3180000" algn="ctr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b="0" i="0" u="none" strike="noStrike" cap="none">
                    <a:solidFill>
                      <a:schemeClr val="lt1"/>
                    </a:solidFill>
                    <a:cs typeface="Arial"/>
                    <a:sym typeface="Arial"/>
                  </a:rPr>
                  <a:t>120%</a:t>
                </a:r>
                <a:endParaRPr sz="1900" b="0" i="0" u="none" strike="noStrike" cap="none">
                  <a:solidFill>
                    <a:schemeClr val="lt1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6" name="文字版面配置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/>
              <a:t>不可不知的</a:t>
            </a:r>
            <a:r>
              <a:rPr lang="en-US" altLang="zh-TW" dirty="0" err="1"/>
              <a:t>VisualDx</a:t>
            </a:r>
            <a:r>
              <a:rPr lang="zh-TW" altLang="en-US" dirty="0"/>
              <a:t>密碼資訊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367841" y="5013176"/>
            <a:ext cx="225994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cs typeface="Trebuchet MS"/>
                <a:sym typeface="Trebuchet MS"/>
              </a:rPr>
              <a:t>根據隨機、Blind研究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cs typeface="Trebuchet MS"/>
                <a:sym typeface="Trebuchet MS"/>
              </a:rPr>
              <a:t>，</a:t>
            </a:r>
            <a:r>
              <a:rPr lang="en-US" sz="1800" dirty="0" smtClean="0">
                <a:solidFill>
                  <a:schemeClr val="dk1"/>
                </a:solidFill>
                <a:cs typeface="Trebuchet MS"/>
                <a:sym typeface="Trebuchet MS"/>
              </a:rPr>
              <a:t>VisualDx</a:t>
            </a:r>
            <a:r>
              <a:rPr lang="en-US" sz="1800" dirty="0">
                <a:solidFill>
                  <a:schemeClr val="dk1"/>
                </a:solidFill>
                <a:cs typeface="Trebuchet MS"/>
                <a:sym typeface="Trebuchet MS"/>
              </a:rPr>
              <a:t>改善診斷準確率高達120%</a:t>
            </a:r>
            <a:endParaRPr sz="1800" dirty="0">
              <a:solidFill>
                <a:schemeClr val="dk1"/>
              </a:solidFill>
              <a:cs typeface="Trebuchet MS"/>
              <a:sym typeface="Trebuchet MS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755576" y="1508591"/>
            <a:ext cx="20801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cs typeface="Trebuchet MS"/>
                <a:sym typeface="Trebuchet MS"/>
              </a:rPr>
              <a:t>使用過VisualDx的醫師，97%表示信賴使用此資料庫改善point of care</a:t>
            </a:r>
            <a:endParaRPr sz="1800" dirty="0">
              <a:solidFill>
                <a:schemeClr val="dk1"/>
              </a:solidFill>
              <a:cs typeface="Trebuchet MS"/>
              <a:sym typeface="Trebuchet MS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3345394" y="908720"/>
            <a:ext cx="194668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cs typeface="Trebuchet MS"/>
                <a:sym typeface="Trebuchet MS"/>
              </a:rPr>
              <a:t>臨床人員值勤中使用VisualDx，每天可以省下26分鐘</a:t>
            </a:r>
            <a:endParaRPr sz="1800" dirty="0">
              <a:solidFill>
                <a:schemeClr val="dk1"/>
              </a:solidFill>
              <a:cs typeface="Trebuchet MS"/>
              <a:sym typeface="Trebuchet MS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5455289" y="1712853"/>
            <a:ext cx="223934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cs typeface="Trebuchet MS"/>
                <a:sym typeface="Trebuchet MS"/>
              </a:rPr>
              <a:t>資料庫收錄2,800+疾病資訊</a:t>
            </a:r>
            <a:endParaRPr sz="1800" dirty="0">
              <a:solidFill>
                <a:schemeClr val="dk1"/>
              </a:solidFill>
              <a:cs typeface="Trebuchet MS"/>
              <a:sym typeface="Trebuchet MS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7493904" y="2178730"/>
            <a:ext cx="16146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cs typeface="Trebuchet MS"/>
                <a:sym typeface="Trebuchet MS"/>
              </a:rPr>
              <a:t>收錄超過40,000+疾病影像或是臨床治療導引圖、臨床陷阱示意圖等等</a:t>
            </a:r>
            <a:endParaRPr sz="1800" dirty="0">
              <a:solidFill>
                <a:schemeClr val="dk1"/>
              </a:solidFill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965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76"/>
          <a:stretch/>
        </p:blipFill>
        <p:spPr bwMode="auto">
          <a:xfrm>
            <a:off x="360042" y="3645024"/>
            <a:ext cx="8460430" cy="27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語言設定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第一次使用自動偵測系統使用語言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若更改顯示語言，在未清除</a:t>
            </a:r>
            <a:r>
              <a:rPr lang="en-US" altLang="zh-TW" dirty="0" smtClean="0"/>
              <a:t>cookie</a:t>
            </a:r>
            <a:r>
              <a:rPr lang="zh-TW" altLang="en-US" dirty="0" smtClean="0"/>
              <a:t>下可保存設定</a:t>
            </a:r>
            <a:endParaRPr lang="en-US" altLang="zh-TW" dirty="0" smtClean="0"/>
          </a:p>
          <a:p>
            <a:r>
              <a:rPr lang="zh-TW" altLang="en-US" dirty="0" smtClean="0"/>
              <a:t>依語文介面不同輸入對應語文查詢</a:t>
            </a:r>
            <a:endParaRPr lang="en-US" altLang="zh-TW" dirty="0" smtClean="0"/>
          </a:p>
          <a:p>
            <a:r>
              <a:rPr lang="zh-TW" altLang="en-US" dirty="0"/>
              <a:t>使用中可隨時更換顯示語言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/>
              <a:t>開始使用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 smtClean="0"/>
              <a:t>設置使用語文介面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6931024" y="3645024"/>
            <a:ext cx="39553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33" y="4676798"/>
            <a:ext cx="2773858" cy="220663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直線單箭頭接點 11"/>
          <p:cNvCxnSpPr>
            <a:stCxn id="9" idx="2"/>
            <a:endCxn id="4" idx="0"/>
          </p:cNvCxnSpPr>
          <p:nvPr/>
        </p:nvCxnSpPr>
        <p:spPr>
          <a:xfrm flipH="1">
            <a:off x="5967162" y="3861048"/>
            <a:ext cx="963862" cy="81575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68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版面配置區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/>
              <a:t>搜尋或瀏覽</a:t>
            </a:r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 smtClean="0"/>
              <a:t>搜尋：自動比對</a:t>
            </a:r>
            <a:r>
              <a:rPr lang="en-US" altLang="zh-TW" dirty="0" smtClean="0"/>
              <a:t>/</a:t>
            </a:r>
            <a:r>
              <a:rPr lang="zh-TW" altLang="en-US" dirty="0" smtClean="0"/>
              <a:t>瀏覽：依科別顯示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" y="1713309"/>
            <a:ext cx="91630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63" y="3933056"/>
            <a:ext cx="4873334" cy="272000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162" y="116632"/>
            <a:ext cx="3683334" cy="249333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線單箭頭接點 6"/>
          <p:cNvCxnSpPr>
            <a:endCxn id="2052" idx="2"/>
          </p:cNvCxnSpPr>
          <p:nvPr/>
        </p:nvCxnSpPr>
        <p:spPr>
          <a:xfrm flipV="1">
            <a:off x="6588224" y="2609966"/>
            <a:ext cx="606605" cy="408232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endCxn id="2051" idx="0"/>
          </p:cNvCxnSpPr>
          <p:nvPr/>
        </p:nvCxnSpPr>
        <p:spPr>
          <a:xfrm flipH="1">
            <a:off x="2856330" y="3645024"/>
            <a:ext cx="1067598" cy="28803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89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依序輸入病患主訴及病史</a:t>
            </a:r>
            <a:endParaRPr lang="zh-TW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0456"/>
            <a:ext cx="9115379" cy="465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652120" y="1916832"/>
            <a:ext cx="122413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圖說文字 3"/>
          <p:cNvSpPr/>
          <p:nvPr/>
        </p:nvSpPr>
        <p:spPr>
          <a:xfrm>
            <a:off x="3491880" y="1880828"/>
            <a:ext cx="1800200" cy="540060"/>
          </a:xfrm>
          <a:prstGeom prst="wedgeRectCallout">
            <a:avLst>
              <a:gd name="adj1" fmla="val 68750"/>
              <a:gd name="adj2" fmla="val 4010"/>
            </a:avLst>
          </a:prstGeom>
          <a:solidFill>
            <a:srgbClr val="000000">
              <a:alpha val="50196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表示鑑別性強弱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552" y="3068959"/>
            <a:ext cx="1368152" cy="31112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312612" y="2780929"/>
            <a:ext cx="2363844" cy="2952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94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選擇符合病患狀況之病癥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466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40330"/>
            <a:ext cx="5225802" cy="270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123728" y="3861048"/>
            <a:ext cx="1080120" cy="10008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948264" y="1628800"/>
            <a:ext cx="172819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144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檢視鑑別：</a:t>
            </a:r>
            <a:r>
              <a:rPr lang="en-US" altLang="zh-TW" dirty="0" smtClean="0"/>
              <a:t>View this Differential 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5" y="836712"/>
            <a:ext cx="913909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248" y="2348880"/>
            <a:ext cx="2104256" cy="36072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7812360" y="2060848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7"/>
          <a:stretch/>
        </p:blipFill>
        <p:spPr bwMode="auto">
          <a:xfrm>
            <a:off x="661764" y="4468346"/>
            <a:ext cx="4990356" cy="227302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72008" y="2492896"/>
            <a:ext cx="1835696" cy="1800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635896" y="3933056"/>
            <a:ext cx="360040" cy="463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51520" y="1988841"/>
            <a:ext cx="5976664" cy="36004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891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Template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自訂 2">
      <a:majorFont>
        <a:latin typeface="Trebuchet MS"/>
        <a:ea typeface="微軟正黑體"/>
        <a:cs typeface=""/>
      </a:majorFont>
      <a:minorFont>
        <a:latin typeface="Trebuchet MS"/>
        <a:ea typeface="標楷體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0" tIns="0" rIns="0" bIns="0">
        <a:noAutofit/>
      </a:bodyPr>
      <a:lstStyle>
        <a:defPPr marL="182563" marR="0" indent="-182563" algn="l" defTabSz="7200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Pct val="100000"/>
          <a:buFont typeface="Wingdings" pitchFamily="2" charset="2"/>
          <a:buNone/>
          <a:tabLst/>
          <a:defRPr kumimoji="0" sz="2400" b="0" i="1" u="none" strike="noStrike" kern="1200" cap="none" spc="0" normalizeH="0" baseline="0" noProof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ICML_v3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自訂 2">
      <a:majorFont>
        <a:latin typeface="Trebuchet MS"/>
        <a:ea typeface="微軟正黑體"/>
        <a:cs typeface=""/>
      </a:majorFont>
      <a:minorFont>
        <a:latin typeface="Trebuchet MS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CML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Visible Body - Human Anatomy Atlas 201804</Template>
  <TotalTime>413</TotalTime>
  <Words>499</Words>
  <Application>Microsoft Macintosh PowerPoint</Application>
  <PresentationFormat>如螢幕大小 (4:3)</PresentationFormat>
  <Paragraphs>87</Paragraphs>
  <Slides>15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15</vt:i4>
      </vt:variant>
    </vt:vector>
  </HeadingPairs>
  <TitlesOfParts>
    <vt:vector size="25" baseType="lpstr">
      <vt:lpstr>Arial</vt:lpstr>
      <vt:lpstr>Calibri</vt:lpstr>
      <vt:lpstr>ＭＳ Ｐゴシック</vt:lpstr>
      <vt:lpstr>Trebuchet MS</vt:lpstr>
      <vt:lpstr>Wingdings</vt:lpstr>
      <vt:lpstr>微軟正黑體</vt:lpstr>
      <vt:lpstr>新細明體</vt:lpstr>
      <vt:lpstr>標楷體</vt:lpstr>
      <vt:lpstr>Template</vt:lpstr>
      <vt:lpstr>2_ICML_v3</vt:lpstr>
      <vt:lpstr>VisualDx</vt:lpstr>
      <vt:lpstr>PowerPoint 簡報</vt:lpstr>
      <vt:lpstr>PowerPoint 簡報</vt:lpstr>
      <vt:lpstr>PowerPoint 簡報</vt:lpstr>
      <vt:lpstr>PowerPoint 簡報</vt:lpstr>
      <vt:lpstr>PowerPoint 簡報</vt:lpstr>
      <vt:lpstr>依序輸入病患主訴及病史</vt:lpstr>
      <vt:lpstr>選擇符合病患狀況之病癥</vt:lpstr>
      <vt:lpstr>檢視鑑別：View this Differential </vt:lpstr>
      <vt:lpstr>檢視完整資料</vt:lpstr>
      <vt:lpstr>病患衛教資訊</vt:lpstr>
      <vt:lpstr>藥物副作用查詢</vt:lpstr>
      <vt:lpstr>案例</vt:lpstr>
      <vt:lpstr>PowerPoint 簡報</vt:lpstr>
      <vt:lpstr>PowerPoint 簡報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VisualDx</dc:title>
  <dc:creator>Judy</dc:creator>
  <cp:lastModifiedBy>Microsoft Office 使用者</cp:lastModifiedBy>
  <cp:revision>23</cp:revision>
  <dcterms:created xsi:type="dcterms:W3CDTF">2018-05-04T06:44:24Z</dcterms:created>
  <dcterms:modified xsi:type="dcterms:W3CDTF">2018-05-21T05:50:27Z</dcterms:modified>
</cp:coreProperties>
</file>