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7" r:id="rId3"/>
    <p:sldId id="258" r:id="rId4"/>
    <p:sldId id="260" r:id="rId5"/>
    <p:sldId id="259" r:id="rId6"/>
    <p:sldId id="262" r:id="rId7"/>
    <p:sldId id="263" r:id="rId8"/>
    <p:sldId id="264" r:id="rId9"/>
    <p:sldId id="261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32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F93FE59-A9B2-436E-ABBB-1B0B65EE3738}" type="datetimeFigureOut">
              <a:rPr lang="zh-TW" altLang="en-US" smtClean="0"/>
              <a:pPr/>
              <a:t>2024/6/13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3958CF-0CE2-4BD6-8277-68C163DD279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FE59-A9B2-436E-ABBB-1B0B65EE3738}" type="datetimeFigureOut">
              <a:rPr lang="zh-TW" altLang="en-US" smtClean="0"/>
              <a:pPr/>
              <a:t>2024/6/13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58CF-0CE2-4BD6-8277-68C163DD279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F93FE59-A9B2-436E-ABBB-1B0B65EE3738}" type="datetimeFigureOut">
              <a:rPr lang="zh-TW" altLang="en-US" smtClean="0"/>
              <a:pPr/>
              <a:t>2024/6/13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43958CF-0CE2-4BD6-8277-68C163DD279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FE59-A9B2-436E-ABBB-1B0B65EE3738}" type="datetimeFigureOut">
              <a:rPr lang="zh-TW" altLang="en-US" smtClean="0"/>
              <a:pPr/>
              <a:t>2024/6/13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43958CF-0CE2-4BD6-8277-68C163DD279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FE59-A9B2-436E-ABBB-1B0B65EE3738}" type="datetimeFigureOut">
              <a:rPr lang="zh-TW" altLang="en-US" smtClean="0"/>
              <a:pPr/>
              <a:t>2024/6/13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43958CF-0CE2-4BD6-8277-68C163DD279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F93FE59-A9B2-436E-ABBB-1B0B65EE3738}" type="datetimeFigureOut">
              <a:rPr lang="zh-TW" altLang="en-US" smtClean="0"/>
              <a:pPr/>
              <a:t>2024/6/13</a:t>
            </a:fld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43958CF-0CE2-4BD6-8277-68C163DD279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F93FE59-A9B2-436E-ABBB-1B0B65EE3738}" type="datetimeFigureOut">
              <a:rPr lang="zh-TW" altLang="en-US" smtClean="0"/>
              <a:pPr/>
              <a:t>2024/6/13</a:t>
            </a:fld>
            <a:endParaRPr lang="zh-TW" altLang="en-US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43958CF-0CE2-4BD6-8277-68C163DD279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FE59-A9B2-436E-ABBB-1B0B65EE3738}" type="datetimeFigureOut">
              <a:rPr lang="zh-TW" altLang="en-US" smtClean="0"/>
              <a:pPr/>
              <a:t>2024/6/13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43958CF-0CE2-4BD6-8277-68C163DD279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FE59-A9B2-436E-ABBB-1B0B65EE3738}" type="datetimeFigureOut">
              <a:rPr lang="zh-TW" altLang="en-US" smtClean="0"/>
              <a:pPr/>
              <a:t>2024/6/13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3958CF-0CE2-4BD6-8277-68C163DD279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FE59-A9B2-436E-ABBB-1B0B65EE3738}" type="datetimeFigureOut">
              <a:rPr lang="zh-TW" altLang="en-US" smtClean="0"/>
              <a:pPr/>
              <a:t>2024/6/13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43958CF-0CE2-4BD6-8277-68C163DD279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F93FE59-A9B2-436E-ABBB-1B0B65EE3738}" type="datetimeFigureOut">
              <a:rPr lang="zh-TW" altLang="en-US" smtClean="0"/>
              <a:pPr/>
              <a:t>2024/6/13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43958CF-0CE2-4BD6-8277-68C163DD279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F93FE59-A9B2-436E-ABBB-1B0B65EE3738}" type="datetimeFigureOut">
              <a:rPr lang="zh-TW" altLang="en-US" smtClean="0"/>
              <a:pPr/>
              <a:t>2024/6/13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43958CF-0CE2-4BD6-8277-68C163DD279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library.kfsyscc.org/mp.asp?mp=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library@kfsyscc.or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forms.gle/VcQhVkam31GTeHyF6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619672" y="2708920"/>
            <a:ext cx="7219528" cy="2016224"/>
          </a:xfrm>
        </p:spPr>
        <p:txBody>
          <a:bodyPr/>
          <a:lstStyle/>
          <a:p>
            <a:r>
              <a:rPr lang="zh-TW" altLang="en-US" b="1" dirty="0" smtClean="0"/>
              <a:t>代訓實習人員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en-US" b="1" dirty="0" smtClean="0"/>
              <a:t>圖書館</a:t>
            </a:r>
            <a:r>
              <a:rPr lang="zh-TW" altLang="en-US" b="1" dirty="0" smtClean="0"/>
              <a:t>利用教育</a:t>
            </a:r>
            <a:endParaRPr lang="zh-TW" altLang="en-US" b="1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b="1" dirty="0" smtClean="0"/>
              <a:t>醫學教育室  黃小萩</a:t>
            </a:r>
            <a:endParaRPr lang="zh-TW" alt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圖書館簡介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sz="2400" dirty="0" smtClean="0"/>
              <a:t>圖書館位於教學研究大樓三樓，採 </a:t>
            </a:r>
            <a:r>
              <a:rPr lang="en-US" altLang="zh-TW" sz="2400" dirty="0" smtClean="0"/>
              <a:t>"</a:t>
            </a:r>
            <a:r>
              <a:rPr lang="zh-TW" altLang="en-US" sz="2400" dirty="0" smtClean="0"/>
              <a:t>開放式</a:t>
            </a:r>
            <a:r>
              <a:rPr lang="en-US" altLang="zh-TW" sz="2400" dirty="0" smtClean="0"/>
              <a:t>" </a:t>
            </a:r>
            <a:r>
              <a:rPr lang="zh-TW" altLang="en-US" sz="2400" dirty="0" smtClean="0"/>
              <a:t>格局，自助借還書。</a:t>
            </a:r>
            <a:endParaRPr lang="en-US" altLang="zh-TW" sz="2400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zh-TW" sz="2400" dirty="0" smtClean="0"/>
              <a:t>服務時間</a:t>
            </a:r>
            <a:r>
              <a:rPr lang="zh-TW" altLang="en-US" sz="2400" dirty="0" smtClean="0"/>
              <a:t>：</a:t>
            </a:r>
            <a:endParaRPr lang="zh-TW" altLang="zh-TW" sz="2400" dirty="0" smtClean="0"/>
          </a:p>
          <a:p>
            <a:r>
              <a:rPr lang="en-US" altLang="zh-TW" sz="1800" dirty="0" smtClean="0"/>
              <a:t> </a:t>
            </a:r>
            <a:r>
              <a:rPr lang="zh-TW" altLang="zh-TW" sz="1800" dirty="0" smtClean="0"/>
              <a:t>本館服務時間為：週一至週五</a:t>
            </a:r>
            <a:r>
              <a:rPr lang="en-US" altLang="zh-TW" sz="1800" dirty="0" smtClean="0"/>
              <a:t>8:30</a:t>
            </a:r>
            <a:r>
              <a:rPr lang="zh-TW" altLang="zh-TW" sz="1800" dirty="0" smtClean="0"/>
              <a:t>至</a:t>
            </a:r>
            <a:r>
              <a:rPr lang="en-US" altLang="zh-TW" sz="1800" dirty="0" smtClean="0"/>
              <a:t>21:00</a:t>
            </a:r>
            <a:r>
              <a:rPr lang="zh-TW" altLang="zh-TW" sz="1800" dirty="0" smtClean="0"/>
              <a:t>。</a:t>
            </a:r>
          </a:p>
          <a:p>
            <a:r>
              <a:rPr lang="en-US" altLang="zh-TW" sz="1800" dirty="0" smtClean="0"/>
              <a:t> </a:t>
            </a:r>
            <a:r>
              <a:rPr lang="zh-TW" altLang="zh-TW" sz="1800" dirty="0" smtClean="0"/>
              <a:t>館員服務時間為：週一至週五</a:t>
            </a:r>
            <a:r>
              <a:rPr lang="en-US" altLang="zh-TW" sz="1800" dirty="0" smtClean="0"/>
              <a:t>8:30</a:t>
            </a:r>
            <a:r>
              <a:rPr lang="zh-TW" altLang="zh-TW" sz="1800" dirty="0" smtClean="0"/>
              <a:t>至</a:t>
            </a:r>
            <a:r>
              <a:rPr lang="en-US" altLang="zh-TW" sz="1800" dirty="0" smtClean="0"/>
              <a:t>17:00</a:t>
            </a:r>
            <a:r>
              <a:rPr lang="zh-TW" altLang="zh-TW" sz="1800" dirty="0" smtClean="0"/>
              <a:t>。</a:t>
            </a:r>
          </a:p>
          <a:p>
            <a:pPr>
              <a:buNone/>
            </a:pPr>
            <a:r>
              <a:rPr lang="zh-TW" altLang="en-US" sz="1800" dirty="0" smtClean="0"/>
              <a:t>    </a:t>
            </a:r>
            <a:r>
              <a:rPr lang="zh-TW" altLang="zh-TW" sz="1800" dirty="0" smtClean="0"/>
              <a:t>週六及國定例假日不開放。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6" name="圖片 5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426883"/>
            <a:ext cx="6156743" cy="2004234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圖書館利用教育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如何使用圖書館電子資源？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</a:t>
            </a:r>
            <a:r>
              <a:rPr lang="en-US" altLang="zh-TW" sz="1800" dirty="0" smtClean="0"/>
              <a:t>1.</a:t>
            </a:r>
            <a:r>
              <a:rPr lang="zh-TW" altLang="en-US" sz="1800" dirty="0" smtClean="0"/>
              <a:t> 請上網搜尋 </a:t>
            </a:r>
            <a:r>
              <a:rPr lang="en-US" altLang="zh-TW" sz="1800" dirty="0" smtClean="0"/>
              <a:t>”</a:t>
            </a:r>
            <a:r>
              <a:rPr lang="zh-TW" altLang="en-US" sz="1800" dirty="0" smtClean="0"/>
              <a:t>和信醫院圖書館</a:t>
            </a:r>
            <a:r>
              <a:rPr lang="en-US" altLang="zh-TW" sz="1800" dirty="0" smtClean="0"/>
              <a:t>”</a:t>
            </a:r>
          </a:p>
          <a:p>
            <a:pPr>
              <a:buNone/>
            </a:pPr>
            <a:r>
              <a:rPr lang="zh-TW" altLang="en-US" sz="1800" dirty="0" smtClean="0"/>
              <a:t>   </a:t>
            </a:r>
            <a:r>
              <a:rPr lang="en-US" altLang="zh-TW" sz="1800" dirty="0" smtClean="0"/>
              <a:t>2.</a:t>
            </a:r>
            <a:r>
              <a:rPr lang="zh-TW" altLang="en-US" sz="1800" dirty="0" smtClean="0"/>
              <a:t> 院內同仁登入您打卡的帳密。</a:t>
            </a:r>
            <a:endParaRPr lang="en-US" altLang="zh-TW" sz="1800" dirty="0" smtClean="0"/>
          </a:p>
          <a:p>
            <a:pPr>
              <a:buNone/>
            </a:pPr>
            <a:r>
              <a:rPr lang="zh-TW" altLang="en-US" sz="1800" dirty="0" smtClean="0"/>
              <a:t>   </a:t>
            </a:r>
            <a:r>
              <a:rPr lang="en-US" altLang="zh-TW" sz="1800" dirty="0" smtClean="0"/>
              <a:t>3.</a:t>
            </a:r>
            <a:r>
              <a:rPr lang="zh-TW" altLang="en-US" sz="1800" dirty="0" smtClean="0"/>
              <a:t> 代訓人員請輸入帳號：身分證字號；密碼：身分證字號後四碼。</a:t>
            </a:r>
            <a:endParaRPr lang="en-US" altLang="zh-TW" sz="1800" dirty="0" smtClean="0"/>
          </a:p>
          <a:p>
            <a:pPr>
              <a:buNone/>
            </a:pPr>
            <a:r>
              <a:rPr lang="zh-TW" altLang="en-US" sz="1800" dirty="0" smtClean="0"/>
              <a:t>   </a:t>
            </a:r>
            <a:r>
              <a:rPr lang="en-US" altLang="zh-TW" sz="1800" dirty="0" smtClean="0"/>
              <a:t>4.</a:t>
            </a:r>
            <a:r>
              <a:rPr lang="zh-TW" altLang="en-US" sz="1800" dirty="0" smtClean="0"/>
              <a:t> 登入</a:t>
            </a:r>
            <a:r>
              <a:rPr lang="zh-TW" altLang="en-US" sz="1800" dirty="0" smtClean="0">
                <a:hlinkClick r:id="rId2"/>
              </a:rPr>
              <a:t>圖書館入口網</a:t>
            </a:r>
            <a:r>
              <a:rPr lang="zh-TW" altLang="en-US" sz="1800" dirty="0" smtClean="0"/>
              <a:t>。</a:t>
            </a:r>
            <a:endParaRPr lang="en-US" altLang="zh-TW" sz="1800" dirty="0" smtClean="0"/>
          </a:p>
          <a:p>
            <a:pPr>
              <a:buNone/>
            </a:pPr>
            <a:r>
              <a:rPr lang="zh-TW" altLang="en-US" sz="1800" dirty="0" smtClean="0"/>
              <a:t>   </a:t>
            </a:r>
            <a:r>
              <a:rPr lang="en-US" altLang="zh-TW" sz="1800" dirty="0" smtClean="0"/>
              <a:t>5.</a:t>
            </a:r>
            <a:r>
              <a:rPr lang="zh-TW" altLang="en-US" sz="1800" dirty="0" smtClean="0"/>
              <a:t> 點選電子資源</a:t>
            </a:r>
            <a:r>
              <a:rPr lang="en-US" altLang="zh-TW" sz="1800" dirty="0" smtClean="0">
                <a:sym typeface="Wingdings" pitchFamily="2" charset="2"/>
              </a:rPr>
              <a:t></a:t>
            </a:r>
            <a:r>
              <a:rPr lang="zh-TW" altLang="en-US" sz="1800" dirty="0" smtClean="0">
                <a:sym typeface="Wingdings" pitchFamily="2" charset="2"/>
              </a:rPr>
              <a:t>電子資源整合系統</a:t>
            </a:r>
            <a:endParaRPr lang="en-US" altLang="zh-TW" sz="1800" dirty="0" smtClean="0">
              <a:sym typeface="Wingdings" pitchFamily="2" charset="2"/>
            </a:endParaRPr>
          </a:p>
          <a:p>
            <a:pPr>
              <a:buNone/>
            </a:pPr>
            <a:endParaRPr lang="zh-TW" altLang="en-US" sz="1800" dirty="0" smtClean="0"/>
          </a:p>
        </p:txBody>
      </p:sp>
      <p:pic>
        <p:nvPicPr>
          <p:cNvPr id="5" name="圖片 4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149081"/>
            <a:ext cx="7089084" cy="2376264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如何查所屬職類的電子資源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sz="2400" dirty="0" smtClean="0"/>
              <a:t>進入電子資源整合系統</a:t>
            </a:r>
            <a:endParaRPr lang="en-US" altLang="zh-TW" sz="2400" dirty="0" smtClean="0"/>
          </a:p>
          <a:p>
            <a:r>
              <a:rPr lang="zh-TW" altLang="en-US" sz="2400" dirty="0" smtClean="0"/>
              <a:t>點選您要查的資料庫</a:t>
            </a:r>
            <a:r>
              <a:rPr lang="en-US" altLang="zh-TW" sz="2400" dirty="0" smtClean="0"/>
              <a:t>/</a:t>
            </a:r>
            <a:r>
              <a:rPr lang="zh-TW" altLang="en-US" sz="2400" dirty="0" smtClean="0"/>
              <a:t>期刊</a:t>
            </a:r>
            <a:r>
              <a:rPr lang="en-US" altLang="zh-TW" sz="2400" dirty="0" smtClean="0"/>
              <a:t>/</a:t>
            </a:r>
            <a:r>
              <a:rPr lang="zh-TW" altLang="en-US" sz="2400" dirty="0" smtClean="0"/>
              <a:t>電子書</a:t>
            </a:r>
            <a:endParaRPr lang="en-US" altLang="zh-TW" sz="2400" dirty="0" smtClean="0"/>
          </a:p>
          <a:p>
            <a:r>
              <a:rPr lang="zh-TW" altLang="en-US" sz="2400" dirty="0" smtClean="0"/>
              <a:t>點選</a:t>
            </a:r>
            <a:r>
              <a:rPr lang="en-US" altLang="zh-TW" sz="2400" dirty="0" smtClean="0"/>
              <a:t>”</a:t>
            </a:r>
            <a:r>
              <a:rPr lang="zh-TW" altLang="en-US" sz="2400" dirty="0" smtClean="0"/>
              <a:t>適用科部</a:t>
            </a:r>
            <a:r>
              <a:rPr lang="en-US" altLang="zh-TW" sz="2400" dirty="0" smtClean="0"/>
              <a:t>”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/</a:t>
            </a:r>
            <a:r>
              <a:rPr lang="zh-TW" altLang="en-US" sz="2400" dirty="0" smtClean="0"/>
              <a:t> 次科部</a:t>
            </a:r>
            <a:endParaRPr lang="en-US" altLang="zh-TW" sz="2400" dirty="0" smtClean="0"/>
          </a:p>
          <a:p>
            <a:endParaRPr lang="zh-TW" altLang="en-US" dirty="0"/>
          </a:p>
        </p:txBody>
      </p:sp>
      <p:pic>
        <p:nvPicPr>
          <p:cNvPr id="4" name="圖片 3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212976"/>
            <a:ext cx="8424936" cy="3384376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如何查所屬職類的館藏資源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實體館藏：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</a:t>
            </a:r>
            <a:r>
              <a:rPr lang="en-US" altLang="zh-TW" sz="1800" dirty="0" smtClean="0"/>
              <a:t>1.</a:t>
            </a:r>
            <a:r>
              <a:rPr lang="zh-TW" altLang="en-US" sz="1800" dirty="0" smtClean="0"/>
              <a:t> 點選圖書館入口網的館藏資源</a:t>
            </a:r>
            <a:r>
              <a:rPr lang="en-US" altLang="zh-TW" sz="1800" dirty="0" smtClean="0"/>
              <a:t>/</a:t>
            </a:r>
            <a:r>
              <a:rPr lang="zh-TW" altLang="en-US" sz="1800" dirty="0" smtClean="0"/>
              <a:t>館藏查詢，輸入</a:t>
            </a:r>
            <a:r>
              <a:rPr lang="en-US" altLang="zh-TW" sz="1800" dirty="0" smtClean="0"/>
              <a:t>keyword</a:t>
            </a:r>
            <a:r>
              <a:rPr lang="zh-TW" altLang="en-US" sz="1800" dirty="0" smtClean="0"/>
              <a:t> ，點選搜尋。</a:t>
            </a:r>
            <a:endParaRPr lang="en-US" altLang="zh-TW" sz="1800" dirty="0" smtClean="0"/>
          </a:p>
          <a:p>
            <a:pPr>
              <a:buNone/>
            </a:pPr>
            <a:endParaRPr lang="en-US" altLang="zh-TW" sz="1800" dirty="0" smtClean="0"/>
          </a:p>
          <a:p>
            <a:pPr>
              <a:buNone/>
            </a:pPr>
            <a:endParaRPr lang="en-US" altLang="zh-TW" sz="1800" dirty="0" smtClean="0"/>
          </a:p>
          <a:p>
            <a:pPr>
              <a:buNone/>
            </a:pPr>
            <a:endParaRPr lang="en-US" altLang="zh-TW" sz="1800" dirty="0" smtClean="0"/>
          </a:p>
          <a:p>
            <a:pPr>
              <a:buNone/>
            </a:pPr>
            <a:endParaRPr lang="en-US" altLang="zh-TW" sz="1800" dirty="0" smtClean="0"/>
          </a:p>
          <a:p>
            <a:pPr>
              <a:buNone/>
            </a:pPr>
            <a:endParaRPr lang="en-US" altLang="zh-TW" sz="1800" dirty="0" smtClean="0"/>
          </a:p>
          <a:p>
            <a:pPr>
              <a:buNone/>
            </a:pPr>
            <a:endParaRPr lang="en-US" altLang="zh-TW" sz="1800" dirty="0" smtClean="0"/>
          </a:p>
          <a:p>
            <a:pPr>
              <a:buNone/>
            </a:pPr>
            <a:endParaRPr lang="en-US" altLang="zh-TW" sz="1800" dirty="0" smtClean="0"/>
          </a:p>
          <a:p>
            <a:pPr>
              <a:buNone/>
            </a:pPr>
            <a:r>
              <a:rPr lang="zh-TW" altLang="en-US" sz="1800" dirty="0" smtClean="0"/>
              <a:t>     </a:t>
            </a:r>
            <a:endParaRPr lang="en-US" altLang="zh-TW" sz="1800" dirty="0" smtClean="0"/>
          </a:p>
          <a:p>
            <a:pPr>
              <a:buNone/>
            </a:pPr>
            <a:r>
              <a:rPr lang="zh-TW" altLang="en-US" sz="1800" dirty="0" smtClean="0"/>
              <a:t>      </a:t>
            </a:r>
            <a:r>
              <a:rPr lang="en-US" altLang="zh-TW" sz="1800" dirty="0" smtClean="0"/>
              <a:t>2.</a:t>
            </a:r>
            <a:r>
              <a:rPr lang="zh-TW" altLang="en-US" sz="1800" dirty="0" smtClean="0"/>
              <a:t> 點選所有主題，可看各專題書目。</a:t>
            </a:r>
            <a:endParaRPr lang="en-US" altLang="zh-TW" sz="1800" dirty="0" smtClean="0"/>
          </a:p>
          <a:p>
            <a:pPr>
              <a:buNone/>
            </a:pPr>
            <a:endParaRPr lang="zh-TW" altLang="en-US" dirty="0"/>
          </a:p>
        </p:txBody>
      </p:sp>
      <p:pic>
        <p:nvPicPr>
          <p:cNvPr id="5" name="圖片 4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708920"/>
            <a:ext cx="6309907" cy="2512173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圖書館提供代訓人員的服務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sz="2200" dirty="0" smtClean="0">
                <a:latin typeface="+mj-ea"/>
                <a:ea typeface="+mj-ea"/>
              </a:rPr>
              <a:t>借書</a:t>
            </a:r>
            <a:r>
              <a:rPr lang="zh-TW" altLang="en-US" sz="2200" dirty="0" smtClean="0">
                <a:latin typeface="+mj-ea"/>
                <a:ea typeface="+mj-ea"/>
              </a:rPr>
              <a:t>：</a:t>
            </a:r>
            <a:r>
              <a:rPr lang="zh-TW" altLang="en-US" sz="2200" dirty="0" smtClean="0">
                <a:latin typeface="+mj-ea"/>
                <a:ea typeface="+mj-ea"/>
              </a:rPr>
              <a:t>目前</a:t>
            </a:r>
            <a:r>
              <a:rPr lang="zh-TW" altLang="en-US" sz="2200" dirty="0" smtClean="0">
                <a:latin typeface="+mj-ea"/>
                <a:ea typeface="+mj-ea"/>
              </a:rPr>
              <a:t>只</a:t>
            </a:r>
            <a:r>
              <a:rPr lang="zh-TW" altLang="en-US" sz="2200" dirty="0" smtClean="0">
                <a:latin typeface="+mj-ea"/>
                <a:ea typeface="+mj-ea"/>
              </a:rPr>
              <a:t>提供實習時間較長的醫學生此項服務，其他醫事職類實習生提供電子書的借</a:t>
            </a:r>
            <a:r>
              <a:rPr lang="zh-TW" altLang="en-US" sz="2200" dirty="0" smtClean="0">
                <a:latin typeface="+mj-ea"/>
                <a:ea typeface="+mj-ea"/>
              </a:rPr>
              <a:t>閱及到圖書館瀏覽紙本圖書</a:t>
            </a:r>
            <a:r>
              <a:rPr lang="zh-TW" altLang="en-US" sz="2200" dirty="0" smtClean="0">
                <a:latin typeface="+mj-ea"/>
                <a:ea typeface="+mj-ea"/>
              </a:rPr>
              <a:t>資料</a:t>
            </a:r>
            <a:r>
              <a:rPr lang="zh-TW" altLang="en-US" sz="2200" dirty="0" smtClean="0">
                <a:latin typeface="+mj-ea"/>
                <a:ea typeface="+mj-ea"/>
              </a:rPr>
              <a:t>。</a:t>
            </a:r>
            <a:endParaRPr lang="en-US" altLang="zh-TW" sz="2200" dirty="0" smtClean="0">
              <a:latin typeface="+mj-ea"/>
              <a:ea typeface="+mj-ea"/>
            </a:endParaRP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sz="2200" dirty="0" smtClean="0"/>
          </a:p>
          <a:p>
            <a:pPr>
              <a:spcBef>
                <a:spcPts val="1200"/>
              </a:spcBef>
            </a:pPr>
            <a:r>
              <a:rPr lang="zh-TW" altLang="en-US" sz="2200" dirty="0" smtClean="0"/>
              <a:t>館</a:t>
            </a:r>
            <a:r>
              <a:rPr lang="zh-TW" altLang="en-US" sz="2200" dirty="0" smtClean="0"/>
              <a:t>際合作：因代訓人員所屬單位不在本院</a:t>
            </a:r>
            <a:r>
              <a:rPr lang="zh-TW" altLang="en-US" sz="2200" dirty="0" smtClean="0"/>
              <a:t>，無法設立帳號，但可以</a:t>
            </a:r>
            <a:r>
              <a:rPr lang="en-US" altLang="zh-TW" sz="2200" dirty="0" smtClean="0"/>
              <a:t>email: </a:t>
            </a:r>
            <a:r>
              <a:rPr lang="en-US" altLang="zh-TW" sz="2200" dirty="0" smtClean="0">
                <a:hlinkClick r:id="rId2"/>
              </a:rPr>
              <a:t>library@kfsyscc.org</a:t>
            </a:r>
            <a:r>
              <a:rPr lang="en-US" altLang="zh-TW" sz="2200" dirty="0" smtClean="0"/>
              <a:t> </a:t>
            </a:r>
            <a:r>
              <a:rPr lang="zh-TW" altLang="en-US" sz="2200" dirty="0" smtClean="0"/>
              <a:t>請館員代查電子全文。</a:t>
            </a:r>
            <a:endParaRPr lang="en-US" altLang="zh-TW" sz="2200" dirty="0" smtClean="0"/>
          </a:p>
          <a:p>
            <a:endParaRPr lang="zh-TW" altLang="en-US" dirty="0"/>
          </a:p>
        </p:txBody>
      </p:sp>
      <p:pic>
        <p:nvPicPr>
          <p:cNvPr id="5" name="圖片 4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2492896"/>
            <a:ext cx="7632848" cy="23042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圖書館新到資源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新到圖書</a:t>
            </a:r>
            <a:endParaRPr lang="en-US" altLang="zh-TW" dirty="0" smtClean="0"/>
          </a:p>
          <a:p>
            <a:r>
              <a:rPr lang="zh-TW" altLang="en-US" dirty="0" smtClean="0"/>
              <a:t>新訂期刊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 descr="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9273" y="2708920"/>
            <a:ext cx="7765453" cy="38164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圖書館薦購的管道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sz="2400" dirty="0" smtClean="0"/>
              <a:t>請由圖書館入口網進入</a:t>
            </a:r>
            <a:r>
              <a:rPr lang="zh-TW" altLang="en-US" sz="2400" dirty="0" smtClean="0"/>
              <a:t>：</a:t>
            </a:r>
            <a:endParaRPr lang="en-US" altLang="zh-TW" sz="2400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sz="2400" dirty="0" smtClean="0"/>
          </a:p>
          <a:p>
            <a:r>
              <a:rPr lang="zh-TW" altLang="en-US" sz="2400" dirty="0" smtClean="0"/>
              <a:t>在填寫</a:t>
            </a:r>
            <a:r>
              <a:rPr lang="en-US" altLang="zh-TW" sz="2400" dirty="0" smtClean="0"/>
              <a:t>【</a:t>
            </a:r>
            <a:r>
              <a:rPr lang="zh-TW" altLang="en-US" sz="2400" b="1" dirty="0" smtClean="0"/>
              <a:t>實習結訓滿意度調查</a:t>
            </a:r>
            <a:r>
              <a:rPr lang="en-US" altLang="zh-TW" sz="2400" dirty="0" smtClean="0"/>
              <a:t>】</a:t>
            </a:r>
            <a:r>
              <a:rPr lang="zh-TW" altLang="en-US" sz="2400" dirty="0" smtClean="0"/>
              <a:t>問卷時</a:t>
            </a:r>
            <a:r>
              <a:rPr lang="zh-TW" altLang="en-US" sz="2400" dirty="0" smtClean="0"/>
              <a:t>，可以在意見回饋填寫</a:t>
            </a:r>
            <a:r>
              <a:rPr lang="en-US" altLang="zh-TW" sz="2400" dirty="0" smtClean="0"/>
              <a:t>”</a:t>
            </a:r>
            <a:r>
              <a:rPr lang="zh-TW" altLang="en-US" sz="2400" dirty="0" smtClean="0"/>
              <a:t>對</a:t>
            </a:r>
            <a:r>
              <a:rPr lang="zh-TW" altLang="en-US" sz="2400" dirty="0" smtClean="0"/>
              <a:t>醫院、教學資源的感想或</a:t>
            </a:r>
            <a:r>
              <a:rPr lang="zh-TW" altLang="en-US" sz="2400" dirty="0" smtClean="0"/>
              <a:t>建議</a:t>
            </a:r>
            <a:r>
              <a:rPr lang="en-US" altLang="zh-TW" sz="2400" dirty="0" smtClean="0"/>
              <a:t>”</a:t>
            </a:r>
            <a:r>
              <a:rPr lang="zh-TW" altLang="en-US" sz="2400" dirty="0" smtClean="0"/>
              <a:t>時</a:t>
            </a:r>
            <a:r>
              <a:rPr lang="zh-TW" altLang="en-US" sz="2400" dirty="0" smtClean="0"/>
              <a:t>寫上您的薦購內容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6" name="圖片 5" descr="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1" y="2202073"/>
            <a:ext cx="6912768" cy="2235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利用教育課後反饋問卷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sz="3200" u="sng" dirty="0" smtClean="0">
                <a:hlinkClick r:id="rId2"/>
              </a:rPr>
              <a:t>https://forms.gle/VcQhVkam31GTeHyF6</a:t>
            </a:r>
            <a:endParaRPr lang="en-US" altLang="zh-TW" sz="3200" u="sng" dirty="0" smtClean="0"/>
          </a:p>
          <a:p>
            <a:endParaRPr lang="en-US" altLang="zh-TW" sz="3200" u="sng" dirty="0" smtClean="0"/>
          </a:p>
          <a:p>
            <a:endParaRPr lang="zh-TW" altLang="en-US" dirty="0"/>
          </a:p>
        </p:txBody>
      </p:sp>
      <p:pic>
        <p:nvPicPr>
          <p:cNvPr id="4" name="圖片 3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2780928"/>
            <a:ext cx="1872208" cy="1972505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庸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376</TotalTime>
  <Words>367</Words>
  <Application>Microsoft Office PowerPoint</Application>
  <PresentationFormat>如螢幕大小 (4:3)</PresentationFormat>
  <Paragraphs>57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中庸</vt:lpstr>
      <vt:lpstr>代訓實習人員 圖書館利用教育</vt:lpstr>
      <vt:lpstr>圖書館簡介</vt:lpstr>
      <vt:lpstr>圖書館利用教育</vt:lpstr>
      <vt:lpstr>如何查所屬職類的電子資源</vt:lpstr>
      <vt:lpstr>如何查所屬職類的館藏資源</vt:lpstr>
      <vt:lpstr>圖書館提供代訓人員的服務</vt:lpstr>
      <vt:lpstr>圖書館新到資源</vt:lpstr>
      <vt:lpstr>圖書館薦購的管道</vt:lpstr>
      <vt:lpstr>利用教育課後反饋問卷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利用教育課後反饋問卷   https://forms.gle/VcQhVkam31GTeHyF6</dc:title>
  <dc:creator>hwangsc</dc:creator>
  <cp:lastModifiedBy>hwangsc</cp:lastModifiedBy>
  <cp:revision>28</cp:revision>
  <dcterms:created xsi:type="dcterms:W3CDTF">2024-06-04T04:07:09Z</dcterms:created>
  <dcterms:modified xsi:type="dcterms:W3CDTF">2024-06-13T07:23:37Z</dcterms:modified>
</cp:coreProperties>
</file>